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Josefin Sans Bold" pitchFamily="2" charset="-94"/>
      <p:regular r:id="rId35"/>
    </p:embeddedFont>
    <p:embeddedFont>
      <p:font typeface="Lato" panose="020F0502020204030203" pitchFamily="34" charset="0"/>
      <p:regular r:id="rId36"/>
    </p:embeddedFont>
    <p:embeddedFont>
      <p:font typeface="Lato Bold" panose="020B0604020202020204" charset="0"/>
      <p:regular r:id="rId37"/>
    </p:embeddedFont>
    <p:embeddedFont>
      <p:font typeface="Neue Machina" panose="020B0604020202020204" charset="-94"/>
      <p:regular r:id="rId38"/>
    </p:embeddedFont>
    <p:embeddedFont>
      <p:font typeface="Prompt" panose="00000500000000000000" pitchFamily="2" charset="-34"/>
      <p:regular r:id="rId39"/>
    </p:embeddedFont>
    <p:embeddedFont>
      <p:font typeface="Prompt Light" panose="00000400000000000000" pitchFamily="2" charset="-3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59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6B6B6B"/>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E9E9E3"/>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890093" y="-144661"/>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6B6B6B"/>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F9ECB8"/>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F9ECB8"/>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E9E9E3"/>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AutoShape 29"/>
          <p:cNvSpPr/>
          <p:nvPr/>
        </p:nvSpPr>
        <p:spPr>
          <a:xfrm flipV="1">
            <a:off x="7878338" y="5912584"/>
            <a:ext cx="2860460" cy="0"/>
          </a:xfrm>
          <a:prstGeom prst="line">
            <a:avLst/>
          </a:prstGeom>
          <a:ln w="38100" cap="flat">
            <a:solidFill>
              <a:srgbClr val="000000"/>
            </a:solidFill>
            <a:prstDash val="solid"/>
            <a:headEnd type="none" w="sm" len="sm"/>
            <a:tailEnd type="none" w="sm" len="sm"/>
          </a:ln>
        </p:spPr>
      </p:sp>
      <p:sp>
        <p:nvSpPr>
          <p:cNvPr id="30" name="Freeform 30"/>
          <p:cNvSpPr/>
          <p:nvPr/>
        </p:nvSpPr>
        <p:spPr>
          <a:xfrm>
            <a:off x="-5408413" y="1171602"/>
            <a:ext cx="7886677" cy="8006779"/>
          </a:xfrm>
          <a:custGeom>
            <a:avLst/>
            <a:gdLst/>
            <a:ahLst/>
            <a:cxnLst/>
            <a:rect l="l" t="t" r="r" b="b"/>
            <a:pathLst>
              <a:path w="7886677" h="8006779">
                <a:moveTo>
                  <a:pt x="0" y="0"/>
                </a:moveTo>
                <a:lnTo>
                  <a:pt x="7886678" y="0"/>
                </a:lnTo>
                <a:lnTo>
                  <a:pt x="7886678" y="8006779"/>
                </a:lnTo>
                <a:lnTo>
                  <a:pt x="0" y="8006779"/>
                </a:lnTo>
                <a:lnTo>
                  <a:pt x="0" y="0"/>
                </a:lnTo>
                <a:close/>
              </a:path>
            </a:pathLst>
          </a:custGeom>
          <a:blipFill>
            <a:blip r:embed="rId2"/>
            <a:stretch>
              <a:fillRect/>
            </a:stretch>
          </a:blipFill>
        </p:spPr>
      </p:sp>
      <p:sp>
        <p:nvSpPr>
          <p:cNvPr id="31" name="TextBox 31"/>
          <p:cNvSpPr txBox="1"/>
          <p:nvPr/>
        </p:nvSpPr>
        <p:spPr>
          <a:xfrm>
            <a:off x="4315860" y="3524972"/>
            <a:ext cx="9656280" cy="2222523"/>
          </a:xfrm>
          <a:prstGeom prst="rect">
            <a:avLst/>
          </a:prstGeom>
        </p:spPr>
        <p:txBody>
          <a:bodyPr lIns="0" tIns="0" rIns="0" bIns="0" rtlCol="0" anchor="t">
            <a:spAutoFit/>
          </a:bodyPr>
          <a:lstStyle/>
          <a:p>
            <a:pPr algn="ctr">
              <a:lnSpc>
                <a:spcPts val="18198"/>
              </a:lnSpc>
            </a:pPr>
            <a:r>
              <a:rPr lang="en-US" sz="12999">
                <a:solidFill>
                  <a:srgbClr val="2E2E2E"/>
                </a:solidFill>
                <a:latin typeface="Lato"/>
                <a:ea typeface="Lato"/>
                <a:cs typeface="Lato"/>
                <a:sym typeface="Lato"/>
              </a:rPr>
              <a:t>Churchilla </a:t>
            </a:r>
          </a:p>
        </p:txBody>
      </p:sp>
      <p:sp>
        <p:nvSpPr>
          <p:cNvPr id="32" name="TextBox 32"/>
          <p:cNvSpPr txBox="1"/>
          <p:nvPr/>
        </p:nvSpPr>
        <p:spPr>
          <a:xfrm>
            <a:off x="4634437" y="6569008"/>
            <a:ext cx="9009956" cy="860425"/>
          </a:xfrm>
          <a:prstGeom prst="rect">
            <a:avLst/>
          </a:prstGeom>
        </p:spPr>
        <p:txBody>
          <a:bodyPr lIns="0" tIns="0" rIns="0" bIns="0" rtlCol="0" anchor="t">
            <a:spAutoFit/>
          </a:bodyPr>
          <a:lstStyle/>
          <a:p>
            <a:pPr algn="ctr">
              <a:lnSpc>
                <a:spcPts val="3499"/>
              </a:lnSpc>
            </a:pPr>
            <a:r>
              <a:rPr lang="en-US" sz="2499" b="1">
                <a:solidFill>
                  <a:srgbClr val="2E2E2E"/>
                </a:solidFill>
                <a:latin typeface="Canva Sans Bold"/>
                <a:ea typeface="Canva Sans Bold"/>
                <a:cs typeface="Canva Sans Bold"/>
                <a:sym typeface="Canva Sans Bold"/>
              </a:rPr>
              <a:t>“Türkiye’nin sevilen lezzeti Churchill’i </a:t>
            </a:r>
          </a:p>
          <a:p>
            <a:pPr algn="ctr">
              <a:lnSpc>
                <a:spcPts val="3499"/>
              </a:lnSpc>
              <a:spcBef>
                <a:spcPct val="0"/>
              </a:spcBef>
            </a:pPr>
            <a:r>
              <a:rPr lang="en-US" sz="2499" b="1">
                <a:solidFill>
                  <a:srgbClr val="2E2E2E"/>
                </a:solidFill>
                <a:latin typeface="Canva Sans Bold"/>
                <a:ea typeface="Canva Sans Bold"/>
                <a:cs typeface="Canva Sans Bold"/>
                <a:sym typeface="Canva Sans Bold"/>
              </a:rPr>
              <a:t>pratik, taşınabilir ve modern bir markaya dönüştürüyoruz”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2293134"/>
            <a:chOff x="0" y="0"/>
            <a:chExt cx="615562" cy="603953"/>
          </a:xfrm>
        </p:grpSpPr>
        <p:sp>
          <p:nvSpPr>
            <p:cNvPr id="3" name="Freeform 3"/>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4" name="TextBox 4"/>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44672" y="-2301069"/>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grpSp>
        <p:nvGrpSpPr>
          <p:cNvPr id="6" name="Group 6"/>
          <p:cNvGrpSpPr/>
          <p:nvPr/>
        </p:nvGrpSpPr>
        <p:grpSpPr>
          <a:xfrm>
            <a:off x="1303142" y="2750433"/>
            <a:ext cx="1924763" cy="19247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Fiziksel Kaynaklar</a:t>
              </a:r>
            </a:p>
          </p:txBody>
        </p:sp>
      </p:grpSp>
      <p:grpSp>
        <p:nvGrpSpPr>
          <p:cNvPr id="9" name="Group 9"/>
          <p:cNvGrpSpPr/>
          <p:nvPr/>
        </p:nvGrpSpPr>
        <p:grpSpPr>
          <a:xfrm>
            <a:off x="4742380" y="2750433"/>
            <a:ext cx="1924763" cy="19247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Mali Kaynaklar</a:t>
              </a:r>
            </a:p>
          </p:txBody>
        </p:sp>
      </p:grpSp>
      <p:grpSp>
        <p:nvGrpSpPr>
          <p:cNvPr id="12" name="Group 12"/>
          <p:cNvGrpSpPr/>
          <p:nvPr/>
        </p:nvGrpSpPr>
        <p:grpSpPr>
          <a:xfrm>
            <a:off x="8181618" y="2750433"/>
            <a:ext cx="1924763" cy="192476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İnsan Kaynakları</a:t>
              </a:r>
            </a:p>
          </p:txBody>
        </p:sp>
      </p:grpSp>
      <p:grpSp>
        <p:nvGrpSpPr>
          <p:cNvPr id="15" name="Group 15"/>
          <p:cNvGrpSpPr/>
          <p:nvPr/>
        </p:nvGrpSpPr>
        <p:grpSpPr>
          <a:xfrm>
            <a:off x="11620857" y="2750433"/>
            <a:ext cx="1924763" cy="19247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Marka ve İtibar</a:t>
              </a:r>
            </a:p>
          </p:txBody>
        </p:sp>
      </p:grpSp>
      <p:grpSp>
        <p:nvGrpSpPr>
          <p:cNvPr id="18" name="Group 18"/>
          <p:cNvGrpSpPr/>
          <p:nvPr/>
        </p:nvGrpSpPr>
        <p:grpSpPr>
          <a:xfrm>
            <a:off x="15060095" y="2750433"/>
            <a:ext cx="1924763" cy="19247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Teknolojik Kaynaklar</a:t>
              </a:r>
            </a:p>
          </p:txBody>
        </p:sp>
      </p:grpSp>
      <p:sp>
        <p:nvSpPr>
          <p:cNvPr id="21" name="TextBox 21"/>
          <p:cNvSpPr txBox="1"/>
          <p:nvPr/>
        </p:nvSpPr>
        <p:spPr>
          <a:xfrm>
            <a:off x="6853025" y="1032267"/>
            <a:ext cx="4581951" cy="946137"/>
          </a:xfrm>
          <a:prstGeom prst="rect">
            <a:avLst/>
          </a:prstGeom>
        </p:spPr>
        <p:txBody>
          <a:bodyPr lIns="0" tIns="0" rIns="0" bIns="0" rtlCol="0" anchor="t">
            <a:spAutoFit/>
          </a:bodyPr>
          <a:lstStyle/>
          <a:p>
            <a:pPr algn="ctr">
              <a:lnSpc>
                <a:spcPts val="7700"/>
              </a:lnSpc>
            </a:pPr>
            <a:r>
              <a:rPr lang="en-US" sz="5500" b="1" spc="-110">
                <a:solidFill>
                  <a:srgbClr val="2E2E2E"/>
                </a:solidFill>
                <a:latin typeface="Lato Bold"/>
                <a:ea typeface="Lato Bold"/>
                <a:cs typeface="Lato Bold"/>
                <a:sym typeface="Lato Bold"/>
              </a:rPr>
              <a:t>Kilit Kaynaklar</a:t>
            </a:r>
          </a:p>
        </p:txBody>
      </p:sp>
      <p:sp>
        <p:nvSpPr>
          <p:cNvPr id="22" name="TextBox 22"/>
          <p:cNvSpPr txBox="1"/>
          <p:nvPr/>
        </p:nvSpPr>
        <p:spPr>
          <a:xfrm>
            <a:off x="1453865" y="5692181"/>
            <a:ext cx="1623318"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Üretim Tesisi</a:t>
            </a:r>
          </a:p>
        </p:txBody>
      </p:sp>
      <p:sp>
        <p:nvSpPr>
          <p:cNvPr id="23" name="TextBox 23"/>
          <p:cNvSpPr txBox="1"/>
          <p:nvPr/>
        </p:nvSpPr>
        <p:spPr>
          <a:xfrm>
            <a:off x="1453865" y="6191967"/>
            <a:ext cx="1401763"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Ekipmanlar</a:t>
            </a:r>
          </a:p>
        </p:txBody>
      </p:sp>
      <p:sp>
        <p:nvSpPr>
          <p:cNvPr id="24" name="TextBox 24"/>
          <p:cNvSpPr txBox="1"/>
          <p:nvPr/>
        </p:nvSpPr>
        <p:spPr>
          <a:xfrm>
            <a:off x="4454902" y="5706593"/>
            <a:ext cx="2763441"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Başlangıç</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Sermayesi</a:t>
            </a:r>
            <a:endParaRPr lang="en-US" sz="1999" b="1" dirty="0">
              <a:solidFill>
                <a:srgbClr val="2E2E2E"/>
              </a:solidFill>
              <a:latin typeface="Canva Sans Bold"/>
              <a:ea typeface="Canva Sans Bold"/>
              <a:cs typeface="Canva Sans Bold"/>
              <a:sym typeface="Canva Sans Bold"/>
            </a:endParaRPr>
          </a:p>
        </p:txBody>
      </p:sp>
      <p:sp>
        <p:nvSpPr>
          <p:cNvPr id="25" name="TextBox 25"/>
          <p:cNvSpPr txBox="1"/>
          <p:nvPr/>
        </p:nvSpPr>
        <p:spPr>
          <a:xfrm>
            <a:off x="4454902" y="6191966"/>
            <a:ext cx="2220202"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Reklam</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Bütçesi</a:t>
            </a:r>
            <a:endParaRPr lang="en-US" sz="1999" b="1" dirty="0">
              <a:solidFill>
                <a:srgbClr val="2E2E2E"/>
              </a:solidFill>
              <a:latin typeface="Canva Sans Bold"/>
              <a:ea typeface="Canva Sans Bold"/>
              <a:cs typeface="Canva Sans Bold"/>
              <a:sym typeface="Canva Sans Bold"/>
            </a:endParaRPr>
          </a:p>
        </p:txBody>
      </p:sp>
      <p:sp>
        <p:nvSpPr>
          <p:cNvPr id="26" name="TextBox 26"/>
          <p:cNvSpPr txBox="1"/>
          <p:nvPr/>
        </p:nvSpPr>
        <p:spPr>
          <a:xfrm>
            <a:off x="8354120" y="5666781"/>
            <a:ext cx="1529159"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Üretim Ekibi</a:t>
            </a:r>
          </a:p>
        </p:txBody>
      </p:sp>
      <p:sp>
        <p:nvSpPr>
          <p:cNvPr id="27" name="TextBox 27"/>
          <p:cNvSpPr txBox="1"/>
          <p:nvPr/>
        </p:nvSpPr>
        <p:spPr>
          <a:xfrm>
            <a:off x="8354120" y="6191967"/>
            <a:ext cx="1951335"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Pazarlama Ekibi</a:t>
            </a:r>
          </a:p>
        </p:txBody>
      </p:sp>
      <p:sp>
        <p:nvSpPr>
          <p:cNvPr id="28" name="TextBox 28"/>
          <p:cNvSpPr txBox="1"/>
          <p:nvPr/>
        </p:nvSpPr>
        <p:spPr>
          <a:xfrm>
            <a:off x="8363496" y="6712667"/>
            <a:ext cx="1561009"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Lojistik Ekibi</a:t>
            </a:r>
          </a:p>
        </p:txBody>
      </p:sp>
      <p:sp>
        <p:nvSpPr>
          <p:cNvPr id="29" name="TextBox 29"/>
          <p:cNvSpPr txBox="1"/>
          <p:nvPr/>
        </p:nvSpPr>
        <p:spPr>
          <a:xfrm>
            <a:off x="11264968" y="5666781"/>
            <a:ext cx="2636540"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Marka imajı ve Tescili</a:t>
            </a:r>
          </a:p>
        </p:txBody>
      </p:sp>
      <p:sp>
        <p:nvSpPr>
          <p:cNvPr id="30" name="TextBox 30"/>
          <p:cNvSpPr txBox="1"/>
          <p:nvPr/>
        </p:nvSpPr>
        <p:spPr>
          <a:xfrm>
            <a:off x="14793702" y="5666781"/>
            <a:ext cx="2750939"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Otomasyon Sistemleri</a:t>
            </a:r>
          </a:p>
        </p:txBody>
      </p:sp>
      <p:sp>
        <p:nvSpPr>
          <p:cNvPr id="31" name="TextBox 31"/>
          <p:cNvSpPr txBox="1"/>
          <p:nvPr/>
        </p:nvSpPr>
        <p:spPr>
          <a:xfrm>
            <a:off x="14793702" y="6191967"/>
            <a:ext cx="1769070"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Online Altyapı</a:t>
            </a:r>
          </a:p>
        </p:txBody>
      </p:sp>
      <p:sp>
        <p:nvSpPr>
          <p:cNvPr id="32" name="TextBox 32"/>
          <p:cNvSpPr txBox="1"/>
          <p:nvPr/>
        </p:nvSpPr>
        <p:spPr>
          <a:xfrm>
            <a:off x="4437093" y="6652619"/>
            <a:ext cx="3030507"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Melek</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Yatırımcılarımız</a:t>
            </a:r>
            <a:endParaRPr lang="en-US" sz="1999" b="1" dirty="0">
              <a:solidFill>
                <a:srgbClr val="2E2E2E"/>
              </a:solidFill>
              <a:latin typeface="Canva Sans Bold"/>
              <a:ea typeface="Canva Sans Bold"/>
              <a:cs typeface="Canva Sans Bold"/>
              <a:sym typeface="Canva Sans Bold"/>
            </a:endParaRPr>
          </a:p>
        </p:txBody>
      </p:sp>
      <p:sp>
        <p:nvSpPr>
          <p:cNvPr id="33" name="TextBox 33"/>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2293134"/>
            <a:chOff x="0" y="0"/>
            <a:chExt cx="615562" cy="603953"/>
          </a:xfrm>
        </p:grpSpPr>
        <p:sp>
          <p:nvSpPr>
            <p:cNvPr id="3" name="Freeform 3"/>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4" name="TextBox 4"/>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44672" y="-2301069"/>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grpSp>
        <p:nvGrpSpPr>
          <p:cNvPr id="6" name="Group 6"/>
          <p:cNvGrpSpPr/>
          <p:nvPr/>
        </p:nvGrpSpPr>
        <p:grpSpPr>
          <a:xfrm>
            <a:off x="1303142" y="2750433"/>
            <a:ext cx="1924763" cy="19247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Üretim ve Tedarik</a:t>
              </a:r>
            </a:p>
          </p:txBody>
        </p:sp>
      </p:grpSp>
      <p:grpSp>
        <p:nvGrpSpPr>
          <p:cNvPr id="9" name="Group 9"/>
          <p:cNvGrpSpPr/>
          <p:nvPr/>
        </p:nvGrpSpPr>
        <p:grpSpPr>
          <a:xfrm>
            <a:off x="4742380" y="2750433"/>
            <a:ext cx="1924763" cy="19247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Müşteri İlişkileri ve Satış</a:t>
              </a:r>
            </a:p>
          </p:txBody>
        </p:sp>
      </p:grpSp>
      <p:grpSp>
        <p:nvGrpSpPr>
          <p:cNvPr id="12" name="Group 12"/>
          <p:cNvGrpSpPr/>
          <p:nvPr/>
        </p:nvGrpSpPr>
        <p:grpSpPr>
          <a:xfrm>
            <a:off x="8181618" y="2750433"/>
            <a:ext cx="1924763" cy="192476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Dağıtım </a:t>
              </a:r>
            </a:p>
          </p:txBody>
        </p:sp>
      </p:grpSp>
      <p:grpSp>
        <p:nvGrpSpPr>
          <p:cNvPr id="15" name="Group 15"/>
          <p:cNvGrpSpPr/>
          <p:nvPr/>
        </p:nvGrpSpPr>
        <p:grpSpPr>
          <a:xfrm>
            <a:off x="11620857" y="2750433"/>
            <a:ext cx="1924763" cy="19247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Yasal ve Finansal Yönetim</a:t>
              </a:r>
            </a:p>
          </p:txBody>
        </p:sp>
      </p:grpSp>
      <p:grpSp>
        <p:nvGrpSpPr>
          <p:cNvPr id="18" name="Group 18"/>
          <p:cNvGrpSpPr/>
          <p:nvPr/>
        </p:nvGrpSpPr>
        <p:grpSpPr>
          <a:xfrm>
            <a:off x="15060095" y="2750433"/>
            <a:ext cx="1924763" cy="19247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Ürün Geliştirme ve İnovasyon</a:t>
              </a:r>
            </a:p>
          </p:txBody>
        </p:sp>
      </p:grpSp>
      <p:sp>
        <p:nvSpPr>
          <p:cNvPr id="21" name="TextBox 21"/>
          <p:cNvSpPr txBox="1"/>
          <p:nvPr/>
        </p:nvSpPr>
        <p:spPr>
          <a:xfrm>
            <a:off x="6853025" y="1032267"/>
            <a:ext cx="4581951" cy="946137"/>
          </a:xfrm>
          <a:prstGeom prst="rect">
            <a:avLst/>
          </a:prstGeom>
        </p:spPr>
        <p:txBody>
          <a:bodyPr lIns="0" tIns="0" rIns="0" bIns="0" rtlCol="0" anchor="t">
            <a:spAutoFit/>
          </a:bodyPr>
          <a:lstStyle/>
          <a:p>
            <a:pPr algn="ctr">
              <a:lnSpc>
                <a:spcPts val="7700"/>
              </a:lnSpc>
            </a:pPr>
            <a:r>
              <a:rPr lang="en-US" sz="5500" b="1" spc="-110">
                <a:solidFill>
                  <a:srgbClr val="2E2E2E"/>
                </a:solidFill>
                <a:latin typeface="Lato Bold"/>
                <a:ea typeface="Lato Bold"/>
                <a:cs typeface="Lato Bold"/>
                <a:sym typeface="Lato Bold"/>
              </a:rPr>
              <a:t>Kilit Etkinlikler</a:t>
            </a:r>
          </a:p>
        </p:txBody>
      </p:sp>
      <p:sp>
        <p:nvSpPr>
          <p:cNvPr id="22" name="TextBox 22"/>
          <p:cNvSpPr txBox="1"/>
          <p:nvPr/>
        </p:nvSpPr>
        <p:spPr>
          <a:xfrm>
            <a:off x="1176548" y="5692181"/>
            <a:ext cx="2337212"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Hammade</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Temini</a:t>
            </a:r>
            <a:endParaRPr lang="en-US" sz="1999" b="1" dirty="0">
              <a:solidFill>
                <a:srgbClr val="2E2E2E"/>
              </a:solidFill>
              <a:latin typeface="Canva Sans Bold"/>
              <a:ea typeface="Canva Sans Bold"/>
              <a:cs typeface="Canva Sans Bold"/>
              <a:sym typeface="Canva Sans Bold"/>
            </a:endParaRPr>
          </a:p>
        </p:txBody>
      </p:sp>
      <p:sp>
        <p:nvSpPr>
          <p:cNvPr id="23" name="TextBox 23"/>
          <p:cNvSpPr txBox="1"/>
          <p:nvPr/>
        </p:nvSpPr>
        <p:spPr>
          <a:xfrm>
            <a:off x="1275372" y="6174203"/>
            <a:ext cx="1739652" cy="339725"/>
          </a:xfrm>
          <a:prstGeom prst="rect">
            <a:avLst/>
          </a:prstGeom>
        </p:spPr>
        <p:txBody>
          <a:bodyPr lIns="0" tIns="0" rIns="0" bIns="0" rtlCol="0" anchor="t">
            <a:spAutoFit/>
          </a:bodyPr>
          <a:lstStyle/>
          <a:p>
            <a:pPr algn="ctr">
              <a:lnSpc>
                <a:spcPts val="2799"/>
              </a:lnSpc>
              <a:spcBef>
                <a:spcPct val="0"/>
              </a:spcBef>
            </a:pPr>
            <a:r>
              <a:rPr lang="en-US" sz="1999" b="1" dirty="0">
                <a:solidFill>
                  <a:srgbClr val="2E2E2E"/>
                </a:solidFill>
                <a:latin typeface="Canva Sans Bold"/>
                <a:ea typeface="Canva Sans Bold"/>
                <a:cs typeface="Canva Sans Bold"/>
                <a:sym typeface="Canva Sans Bold"/>
              </a:rPr>
              <a:t>Stok </a:t>
            </a:r>
            <a:r>
              <a:rPr lang="en-US" sz="1999" b="1" dirty="0" err="1">
                <a:solidFill>
                  <a:srgbClr val="2E2E2E"/>
                </a:solidFill>
                <a:latin typeface="Canva Sans Bold"/>
                <a:ea typeface="Canva Sans Bold"/>
                <a:cs typeface="Canva Sans Bold"/>
                <a:sym typeface="Canva Sans Bold"/>
              </a:rPr>
              <a:t>Yönetimi</a:t>
            </a:r>
            <a:endParaRPr lang="en-US" sz="1999" b="1" dirty="0">
              <a:solidFill>
                <a:srgbClr val="2E2E2E"/>
              </a:solidFill>
              <a:latin typeface="Canva Sans Bold"/>
              <a:ea typeface="Canva Sans Bold"/>
              <a:cs typeface="Canva Sans Bold"/>
              <a:sym typeface="Canva Sans Bold"/>
            </a:endParaRPr>
          </a:p>
        </p:txBody>
      </p:sp>
      <p:sp>
        <p:nvSpPr>
          <p:cNvPr id="24" name="TextBox 24"/>
          <p:cNvSpPr txBox="1"/>
          <p:nvPr/>
        </p:nvSpPr>
        <p:spPr>
          <a:xfrm>
            <a:off x="4443592" y="5692181"/>
            <a:ext cx="2637285"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Sadakat</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Programları</a:t>
            </a:r>
            <a:endParaRPr lang="en-US" sz="1999" b="1" dirty="0">
              <a:solidFill>
                <a:srgbClr val="2E2E2E"/>
              </a:solidFill>
              <a:latin typeface="Canva Sans Bold"/>
              <a:ea typeface="Canva Sans Bold"/>
              <a:cs typeface="Canva Sans Bold"/>
              <a:sym typeface="Canva Sans Bold"/>
            </a:endParaRPr>
          </a:p>
        </p:txBody>
      </p:sp>
      <p:sp>
        <p:nvSpPr>
          <p:cNvPr id="25" name="TextBox 25"/>
          <p:cNvSpPr txBox="1"/>
          <p:nvPr/>
        </p:nvSpPr>
        <p:spPr>
          <a:xfrm>
            <a:off x="4443592" y="6191967"/>
            <a:ext cx="2666554"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Online Satış Yönetimi</a:t>
            </a:r>
          </a:p>
        </p:txBody>
      </p:sp>
      <p:sp>
        <p:nvSpPr>
          <p:cNvPr id="26" name="TextBox 26"/>
          <p:cNvSpPr txBox="1"/>
          <p:nvPr/>
        </p:nvSpPr>
        <p:spPr>
          <a:xfrm>
            <a:off x="7872512" y="5692181"/>
            <a:ext cx="2637284"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Marketlere</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Teslimat</a:t>
            </a:r>
            <a:endParaRPr lang="en-US" sz="1999" b="1" dirty="0">
              <a:solidFill>
                <a:srgbClr val="2E2E2E"/>
              </a:solidFill>
              <a:latin typeface="Canva Sans Bold"/>
              <a:ea typeface="Canva Sans Bold"/>
              <a:cs typeface="Canva Sans Bold"/>
              <a:sym typeface="Canva Sans Bold"/>
            </a:endParaRPr>
          </a:p>
        </p:txBody>
      </p:sp>
      <p:sp>
        <p:nvSpPr>
          <p:cNvPr id="27" name="TextBox 27"/>
          <p:cNvSpPr txBox="1"/>
          <p:nvPr/>
        </p:nvSpPr>
        <p:spPr>
          <a:xfrm>
            <a:off x="7887297" y="6191967"/>
            <a:ext cx="3305344" cy="339725"/>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2E2E2E"/>
                </a:solidFill>
                <a:latin typeface="Canva Sans Bold"/>
                <a:ea typeface="Canva Sans Bold"/>
                <a:cs typeface="Canva Sans Bold"/>
                <a:sym typeface="Canva Sans Bold"/>
              </a:rPr>
              <a:t>Yeni </a:t>
            </a:r>
            <a:r>
              <a:rPr lang="en-US" sz="1999" b="1" dirty="0" err="1">
                <a:solidFill>
                  <a:srgbClr val="2E2E2E"/>
                </a:solidFill>
                <a:latin typeface="Canva Sans Bold"/>
                <a:ea typeface="Canva Sans Bold"/>
                <a:cs typeface="Canva Sans Bold"/>
                <a:sym typeface="Canva Sans Bold"/>
              </a:rPr>
              <a:t>Kanalların</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Eklenmesi</a:t>
            </a:r>
            <a:endParaRPr lang="en-US" sz="1999" b="1" dirty="0">
              <a:solidFill>
                <a:srgbClr val="2E2E2E"/>
              </a:solidFill>
              <a:latin typeface="Canva Sans Bold"/>
              <a:ea typeface="Canva Sans Bold"/>
              <a:cs typeface="Canva Sans Bold"/>
              <a:sym typeface="Canva Sans Bold"/>
            </a:endParaRPr>
          </a:p>
        </p:txBody>
      </p:sp>
      <p:sp>
        <p:nvSpPr>
          <p:cNvPr id="28" name="TextBox 28"/>
          <p:cNvSpPr txBox="1"/>
          <p:nvPr/>
        </p:nvSpPr>
        <p:spPr>
          <a:xfrm>
            <a:off x="8001000" y="6691753"/>
            <a:ext cx="2640806" cy="339725"/>
          </a:xfrm>
          <a:prstGeom prst="rect">
            <a:avLst/>
          </a:prstGeom>
        </p:spPr>
        <p:txBody>
          <a:bodyPr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Lojistik</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Operasyonlar</a:t>
            </a:r>
            <a:endParaRPr lang="en-US" sz="1999" b="1" dirty="0">
              <a:solidFill>
                <a:srgbClr val="2E2E2E"/>
              </a:solidFill>
              <a:latin typeface="Canva Sans Bold"/>
              <a:ea typeface="Canva Sans Bold"/>
              <a:cs typeface="Canva Sans Bold"/>
              <a:sym typeface="Canva Sans Bold"/>
            </a:endParaRPr>
          </a:p>
        </p:txBody>
      </p:sp>
      <p:sp>
        <p:nvSpPr>
          <p:cNvPr id="29" name="TextBox 29"/>
          <p:cNvSpPr txBox="1"/>
          <p:nvPr/>
        </p:nvSpPr>
        <p:spPr>
          <a:xfrm>
            <a:off x="11150023" y="5666781"/>
            <a:ext cx="2794578" cy="694549"/>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Marka</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Tescili</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ve</a:t>
            </a:r>
            <a:r>
              <a:rPr lang="en-US" sz="1999" b="1" dirty="0">
                <a:solidFill>
                  <a:srgbClr val="2E2E2E"/>
                </a:solidFill>
                <a:latin typeface="Canva Sans Bold"/>
                <a:ea typeface="Canva Sans Bold"/>
                <a:cs typeface="Canva Sans Bold"/>
                <a:sym typeface="Canva Sans Bold"/>
              </a:rPr>
              <a:t> Patent</a:t>
            </a:r>
          </a:p>
        </p:txBody>
      </p:sp>
      <p:sp>
        <p:nvSpPr>
          <p:cNvPr id="30" name="TextBox 30"/>
          <p:cNvSpPr txBox="1"/>
          <p:nvPr/>
        </p:nvSpPr>
        <p:spPr>
          <a:xfrm>
            <a:off x="14627312" y="5666781"/>
            <a:ext cx="3203488" cy="339725"/>
          </a:xfrm>
          <a:prstGeom prst="rect">
            <a:avLst/>
          </a:prstGeom>
        </p:spPr>
        <p:txBody>
          <a:bodyPr wrap="square"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Yeni Lezzetler Geliştirme</a:t>
            </a:r>
          </a:p>
        </p:txBody>
      </p:sp>
      <p:sp>
        <p:nvSpPr>
          <p:cNvPr id="31" name="TextBox 31"/>
          <p:cNvSpPr txBox="1"/>
          <p:nvPr/>
        </p:nvSpPr>
        <p:spPr>
          <a:xfrm>
            <a:off x="14627312" y="6191967"/>
            <a:ext cx="2822488"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Tüketici</a:t>
            </a:r>
            <a:r>
              <a:rPr lang="en-US" sz="1999" b="1" dirty="0">
                <a:solidFill>
                  <a:srgbClr val="2E2E2E"/>
                </a:solidFill>
                <a:latin typeface="Canva Sans Bold"/>
                <a:ea typeface="Canva Sans Bold"/>
                <a:cs typeface="Canva Sans Bold"/>
                <a:sym typeface="Canva Sans Bold"/>
              </a:rPr>
              <a:t> Geri </a:t>
            </a:r>
            <a:r>
              <a:rPr lang="en-US" sz="1999" b="1" dirty="0" err="1">
                <a:solidFill>
                  <a:srgbClr val="2E2E2E"/>
                </a:solidFill>
                <a:latin typeface="Canva Sans Bold"/>
                <a:ea typeface="Canva Sans Bold"/>
                <a:cs typeface="Canva Sans Bold"/>
                <a:sym typeface="Canva Sans Bold"/>
              </a:rPr>
              <a:t>Bildirimi</a:t>
            </a:r>
            <a:endParaRPr lang="en-US" sz="1999" b="1" dirty="0">
              <a:solidFill>
                <a:srgbClr val="2E2E2E"/>
              </a:solidFill>
              <a:latin typeface="Canva Sans Bold"/>
              <a:ea typeface="Canva Sans Bold"/>
              <a:cs typeface="Canva Sans Bold"/>
              <a:sym typeface="Canva Sans Bold"/>
            </a:endParaRPr>
          </a:p>
        </p:txBody>
      </p:sp>
      <p:sp>
        <p:nvSpPr>
          <p:cNvPr id="32" name="TextBox 32"/>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3" name="Freeform 3"/>
          <p:cNvSpPr/>
          <p:nvPr/>
        </p:nvSpPr>
        <p:spPr>
          <a:xfrm>
            <a:off x="7009805" y="3170194"/>
            <a:ext cx="811274" cy="751389"/>
          </a:xfrm>
          <a:custGeom>
            <a:avLst/>
            <a:gdLst/>
            <a:ahLst/>
            <a:cxnLst/>
            <a:rect l="l" t="t" r="r" b="b"/>
            <a:pathLst>
              <a:path w="811274" h="751389">
                <a:moveTo>
                  <a:pt x="0" y="0"/>
                </a:moveTo>
                <a:lnTo>
                  <a:pt x="811274" y="0"/>
                </a:lnTo>
                <a:lnTo>
                  <a:pt x="811274" y="751388"/>
                </a:lnTo>
                <a:lnTo>
                  <a:pt x="0" y="751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721227" y="4668251"/>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Ulaşılabilirlik</a:t>
            </a:r>
          </a:p>
        </p:txBody>
      </p:sp>
      <p:sp>
        <p:nvSpPr>
          <p:cNvPr id="5" name="TextBox 5"/>
          <p:cNvSpPr txBox="1"/>
          <p:nvPr/>
        </p:nvSpPr>
        <p:spPr>
          <a:xfrm>
            <a:off x="4721227" y="5746165"/>
            <a:ext cx="3426404" cy="977901"/>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Çevre Dostu </a:t>
            </a:r>
          </a:p>
          <a:p>
            <a:pPr algn="l">
              <a:lnSpc>
                <a:spcPts val="3999"/>
              </a:lnSpc>
            </a:pPr>
            <a:r>
              <a:rPr lang="en-US" sz="2499" b="1">
                <a:solidFill>
                  <a:srgbClr val="4D4D4D"/>
                </a:solidFill>
                <a:latin typeface="Lato Bold"/>
                <a:ea typeface="Lato Bold"/>
                <a:cs typeface="Lato Bold"/>
                <a:sym typeface="Lato Bold"/>
              </a:rPr>
              <a:t>Ambalaj</a:t>
            </a:r>
          </a:p>
        </p:txBody>
      </p:sp>
      <p:sp>
        <p:nvSpPr>
          <p:cNvPr id="6" name="Freeform 6"/>
          <p:cNvSpPr/>
          <p:nvPr/>
        </p:nvSpPr>
        <p:spPr>
          <a:xfrm>
            <a:off x="7009805" y="4505804"/>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009805" y="5838218"/>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9384467" y="4505804"/>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757841" y="4505804"/>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4131215" y="4505804"/>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448026" y="4576720"/>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9384467" y="3215731"/>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9144000" y="1812469"/>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Coca-Cola</a:t>
            </a:r>
          </a:p>
        </p:txBody>
      </p:sp>
      <p:sp>
        <p:nvSpPr>
          <p:cNvPr id="14" name="TextBox 14"/>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grpSp>
        <p:nvGrpSpPr>
          <p:cNvPr id="15" name="Group 15"/>
          <p:cNvGrpSpPr/>
          <p:nvPr/>
        </p:nvGrpSpPr>
        <p:grpSpPr>
          <a:xfrm>
            <a:off x="0" y="0"/>
            <a:ext cx="2337212" cy="2293134"/>
            <a:chOff x="0" y="0"/>
            <a:chExt cx="615562" cy="603953"/>
          </a:xfrm>
        </p:grpSpPr>
        <p:sp>
          <p:nvSpPr>
            <p:cNvPr id="16" name="Freeform 16"/>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17" name="TextBox 17"/>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28700" y="1346997"/>
            <a:ext cx="5405729" cy="946137"/>
          </a:xfrm>
          <a:prstGeom prst="rect">
            <a:avLst/>
          </a:prstGeom>
        </p:spPr>
        <p:txBody>
          <a:bodyPr lIns="0" tIns="0" rIns="0" bIns="0" rtlCol="0" anchor="t">
            <a:spAutoFit/>
          </a:bodyPr>
          <a:lstStyle/>
          <a:p>
            <a:pPr algn="l">
              <a:lnSpc>
                <a:spcPts val="7700"/>
              </a:lnSpc>
            </a:pPr>
            <a:r>
              <a:rPr lang="en-US" sz="5500" b="1" spc="-110">
                <a:solidFill>
                  <a:srgbClr val="2E2E2E"/>
                </a:solidFill>
                <a:latin typeface="Lato Bold"/>
                <a:ea typeface="Lato Bold"/>
                <a:cs typeface="Lato Bold"/>
                <a:sym typeface="Lato Bold"/>
              </a:rPr>
              <a:t>Rakiplerimiz</a:t>
            </a:r>
          </a:p>
        </p:txBody>
      </p:sp>
      <p:sp>
        <p:nvSpPr>
          <p:cNvPr id="19" name="TextBox 19"/>
          <p:cNvSpPr txBox="1"/>
          <p:nvPr/>
        </p:nvSpPr>
        <p:spPr>
          <a:xfrm>
            <a:off x="11757841" y="1812469"/>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Pepsi</a:t>
            </a:r>
          </a:p>
        </p:txBody>
      </p:sp>
      <p:sp>
        <p:nvSpPr>
          <p:cNvPr id="20" name="TextBox 20"/>
          <p:cNvSpPr txBox="1"/>
          <p:nvPr/>
        </p:nvSpPr>
        <p:spPr>
          <a:xfrm>
            <a:off x="13974493" y="1812469"/>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Red Bull</a:t>
            </a:r>
          </a:p>
        </p:txBody>
      </p:sp>
      <p:sp>
        <p:nvSpPr>
          <p:cNvPr id="21" name="TextBox 21"/>
          <p:cNvSpPr txBox="1"/>
          <p:nvPr/>
        </p:nvSpPr>
        <p:spPr>
          <a:xfrm>
            <a:off x="16234973" y="1812469"/>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Uludağ</a:t>
            </a:r>
          </a:p>
        </p:txBody>
      </p:sp>
      <p:sp>
        <p:nvSpPr>
          <p:cNvPr id="22" name="TextBox 22"/>
          <p:cNvSpPr txBox="1"/>
          <p:nvPr/>
        </p:nvSpPr>
        <p:spPr>
          <a:xfrm>
            <a:off x="4721227" y="3337925"/>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Doğal İçerik</a:t>
            </a:r>
          </a:p>
        </p:txBody>
      </p:sp>
      <p:sp>
        <p:nvSpPr>
          <p:cNvPr id="23" name="TextBox 23"/>
          <p:cNvSpPr txBox="1"/>
          <p:nvPr/>
        </p:nvSpPr>
        <p:spPr>
          <a:xfrm>
            <a:off x="6660257" y="1855199"/>
            <a:ext cx="3426404" cy="473076"/>
          </a:xfrm>
          <a:prstGeom prst="rect">
            <a:avLst/>
          </a:prstGeom>
        </p:spPr>
        <p:txBody>
          <a:bodyPr lIns="0" tIns="0" rIns="0" bIns="0" rtlCol="0" anchor="t">
            <a:spAutoFit/>
          </a:bodyPr>
          <a:lstStyle/>
          <a:p>
            <a:pPr algn="l">
              <a:lnSpc>
                <a:spcPts val="3999"/>
              </a:lnSpc>
            </a:pPr>
            <a:r>
              <a:rPr lang="en-US" sz="2499">
                <a:solidFill>
                  <a:srgbClr val="4D4D4D"/>
                </a:solidFill>
                <a:latin typeface="Lato"/>
                <a:ea typeface="Lato"/>
                <a:cs typeface="Lato"/>
                <a:sym typeface="Lato"/>
              </a:rPr>
              <a:t> </a:t>
            </a:r>
            <a:r>
              <a:rPr lang="en-US" sz="2499" b="1">
                <a:solidFill>
                  <a:srgbClr val="4D4D4D"/>
                </a:solidFill>
                <a:latin typeface="Lato Bold"/>
                <a:ea typeface="Lato Bold"/>
                <a:cs typeface="Lato Bold"/>
                <a:sym typeface="Lato Bold"/>
              </a:rPr>
              <a:t>Churchilla</a:t>
            </a:r>
          </a:p>
        </p:txBody>
      </p:sp>
      <p:sp>
        <p:nvSpPr>
          <p:cNvPr id="24" name="Freeform 24"/>
          <p:cNvSpPr/>
          <p:nvPr/>
        </p:nvSpPr>
        <p:spPr>
          <a:xfrm>
            <a:off x="11772547" y="3215731"/>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14116509" y="3215731"/>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6462732" y="3215731"/>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9384467" y="5807556"/>
            <a:ext cx="781862" cy="812714"/>
          </a:xfrm>
          <a:custGeom>
            <a:avLst/>
            <a:gdLst/>
            <a:ahLst/>
            <a:cxnLst/>
            <a:rect l="l" t="t" r="r" b="b"/>
            <a:pathLst>
              <a:path w="781862" h="812714">
                <a:moveTo>
                  <a:pt x="0" y="0"/>
                </a:moveTo>
                <a:lnTo>
                  <a:pt x="781862" y="0"/>
                </a:lnTo>
                <a:lnTo>
                  <a:pt x="781862" y="812713"/>
                </a:lnTo>
                <a:lnTo>
                  <a:pt x="0" y="81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11772547" y="5776893"/>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14116509" y="5776893"/>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16448026" y="5807556"/>
            <a:ext cx="781862" cy="812714"/>
          </a:xfrm>
          <a:custGeom>
            <a:avLst/>
            <a:gdLst/>
            <a:ahLst/>
            <a:cxnLst/>
            <a:rect l="l" t="t" r="r" b="b"/>
            <a:pathLst>
              <a:path w="781862" h="812714">
                <a:moveTo>
                  <a:pt x="0" y="0"/>
                </a:moveTo>
                <a:lnTo>
                  <a:pt x="781862" y="0"/>
                </a:lnTo>
                <a:lnTo>
                  <a:pt x="781862" y="812713"/>
                </a:lnTo>
                <a:lnTo>
                  <a:pt x="0" y="812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3" name="Freeform 3"/>
          <p:cNvSpPr/>
          <p:nvPr/>
        </p:nvSpPr>
        <p:spPr>
          <a:xfrm>
            <a:off x="9606069" y="3142201"/>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460752" y="4585405"/>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Ulaşılabilirlik</a:t>
            </a:r>
          </a:p>
        </p:txBody>
      </p:sp>
      <p:sp>
        <p:nvSpPr>
          <p:cNvPr id="5" name="TextBox 5"/>
          <p:cNvSpPr txBox="1"/>
          <p:nvPr/>
        </p:nvSpPr>
        <p:spPr>
          <a:xfrm>
            <a:off x="6460752" y="5663319"/>
            <a:ext cx="3426404" cy="977901"/>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Çevre Dostu </a:t>
            </a:r>
          </a:p>
          <a:p>
            <a:pPr algn="l">
              <a:lnSpc>
                <a:spcPts val="3999"/>
              </a:lnSpc>
            </a:pPr>
            <a:r>
              <a:rPr lang="en-US" sz="2499" b="1">
                <a:solidFill>
                  <a:srgbClr val="4D4D4D"/>
                </a:solidFill>
                <a:latin typeface="Lato Bold"/>
                <a:ea typeface="Lato Bold"/>
                <a:cs typeface="Lato Bold"/>
                <a:sym typeface="Lato Bold"/>
              </a:rPr>
              <a:t>Ambalaj</a:t>
            </a:r>
          </a:p>
        </p:txBody>
      </p:sp>
      <p:sp>
        <p:nvSpPr>
          <p:cNvPr id="6" name="Freeform 6"/>
          <p:cNvSpPr/>
          <p:nvPr/>
        </p:nvSpPr>
        <p:spPr>
          <a:xfrm>
            <a:off x="9606069" y="4477812"/>
            <a:ext cx="811274" cy="751389"/>
          </a:xfrm>
          <a:custGeom>
            <a:avLst/>
            <a:gdLst/>
            <a:ahLst/>
            <a:cxnLst/>
            <a:rect l="l" t="t" r="r" b="b"/>
            <a:pathLst>
              <a:path w="811274" h="751389">
                <a:moveTo>
                  <a:pt x="0" y="0"/>
                </a:moveTo>
                <a:lnTo>
                  <a:pt x="811274" y="0"/>
                </a:lnTo>
                <a:lnTo>
                  <a:pt x="811274" y="751388"/>
                </a:lnTo>
                <a:lnTo>
                  <a:pt x="0" y="751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606069" y="5810225"/>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grpSp>
        <p:nvGrpSpPr>
          <p:cNvPr id="9" name="Group 9"/>
          <p:cNvGrpSpPr/>
          <p:nvPr/>
        </p:nvGrpSpPr>
        <p:grpSpPr>
          <a:xfrm>
            <a:off x="0" y="0"/>
            <a:ext cx="2337212" cy="2293134"/>
            <a:chOff x="0" y="0"/>
            <a:chExt cx="615562" cy="603953"/>
          </a:xfrm>
        </p:grpSpPr>
        <p:sp>
          <p:nvSpPr>
            <p:cNvPr id="10" name="Freeform 10"/>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11" name="TextBox 11"/>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346997"/>
            <a:ext cx="5405729" cy="946137"/>
          </a:xfrm>
          <a:prstGeom prst="rect">
            <a:avLst/>
          </a:prstGeom>
        </p:spPr>
        <p:txBody>
          <a:bodyPr lIns="0" tIns="0" rIns="0" bIns="0" rtlCol="0" anchor="t">
            <a:spAutoFit/>
          </a:bodyPr>
          <a:lstStyle/>
          <a:p>
            <a:pPr algn="l">
              <a:lnSpc>
                <a:spcPts val="7700"/>
              </a:lnSpc>
            </a:pPr>
            <a:r>
              <a:rPr lang="en-US" sz="5500" b="1" spc="-110">
                <a:solidFill>
                  <a:srgbClr val="2E2E2E"/>
                </a:solidFill>
                <a:latin typeface="Lato Bold"/>
                <a:ea typeface="Lato Bold"/>
                <a:cs typeface="Lato Bold"/>
                <a:sym typeface="Lato Bold"/>
              </a:rPr>
              <a:t>Rakiplerimiz</a:t>
            </a:r>
          </a:p>
        </p:txBody>
      </p:sp>
      <p:sp>
        <p:nvSpPr>
          <p:cNvPr id="13" name="TextBox 13"/>
          <p:cNvSpPr txBox="1"/>
          <p:nvPr/>
        </p:nvSpPr>
        <p:spPr>
          <a:xfrm>
            <a:off x="6460752" y="3255079"/>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Doğal İçerik</a:t>
            </a:r>
          </a:p>
        </p:txBody>
      </p:sp>
      <p:sp>
        <p:nvSpPr>
          <p:cNvPr id="14" name="TextBox 14"/>
          <p:cNvSpPr txBox="1"/>
          <p:nvPr/>
        </p:nvSpPr>
        <p:spPr>
          <a:xfrm>
            <a:off x="9256521" y="1827206"/>
            <a:ext cx="3426404" cy="473076"/>
          </a:xfrm>
          <a:prstGeom prst="rect">
            <a:avLst/>
          </a:prstGeom>
        </p:spPr>
        <p:txBody>
          <a:bodyPr lIns="0" tIns="0" rIns="0" bIns="0" rtlCol="0" anchor="t">
            <a:spAutoFit/>
          </a:bodyPr>
          <a:lstStyle/>
          <a:p>
            <a:pPr algn="l">
              <a:lnSpc>
                <a:spcPts val="3999"/>
              </a:lnSpc>
            </a:pPr>
            <a:r>
              <a:rPr lang="en-US" sz="2499">
                <a:solidFill>
                  <a:srgbClr val="4D4D4D"/>
                </a:solidFill>
                <a:latin typeface="Lato"/>
                <a:ea typeface="Lato"/>
                <a:cs typeface="Lato"/>
                <a:sym typeface="Lato"/>
              </a:rPr>
              <a:t> </a:t>
            </a:r>
            <a:r>
              <a:rPr lang="en-US" sz="2499" b="1">
                <a:solidFill>
                  <a:srgbClr val="4D4D4D"/>
                </a:solidFill>
                <a:latin typeface="Lato Bold"/>
                <a:ea typeface="Lato Bold"/>
                <a:cs typeface="Lato Bold"/>
                <a:sym typeface="Lato Bold"/>
              </a:rPr>
              <a:t>Churchilla</a:t>
            </a:r>
          </a:p>
        </p:txBody>
      </p:sp>
      <p:sp>
        <p:nvSpPr>
          <p:cNvPr id="15" name="Freeform 15"/>
          <p:cNvSpPr/>
          <p:nvPr/>
        </p:nvSpPr>
        <p:spPr>
          <a:xfrm>
            <a:off x="11980731" y="5779563"/>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11509192" y="1827206"/>
            <a:ext cx="3426404" cy="473076"/>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BirChurchill</a:t>
            </a:r>
          </a:p>
        </p:txBody>
      </p:sp>
      <p:sp>
        <p:nvSpPr>
          <p:cNvPr id="17" name="TextBox 17"/>
          <p:cNvSpPr txBox="1"/>
          <p:nvPr/>
        </p:nvSpPr>
        <p:spPr>
          <a:xfrm>
            <a:off x="14151264" y="1574793"/>
            <a:ext cx="3426404" cy="977901"/>
          </a:xfrm>
          <a:prstGeom prst="rect">
            <a:avLst/>
          </a:prstGeom>
        </p:spPr>
        <p:txBody>
          <a:bodyPr lIns="0" tIns="0" rIns="0" bIns="0" rtlCol="0" anchor="t">
            <a:spAutoFit/>
          </a:bodyPr>
          <a:lstStyle/>
          <a:p>
            <a:pPr algn="l">
              <a:lnSpc>
                <a:spcPts val="3999"/>
              </a:lnSpc>
            </a:pPr>
            <a:r>
              <a:rPr lang="en-US" sz="2499" b="1">
                <a:solidFill>
                  <a:srgbClr val="4D4D4D"/>
                </a:solidFill>
                <a:latin typeface="Lato Bold"/>
                <a:ea typeface="Lato Bold"/>
                <a:cs typeface="Lato Bold"/>
                <a:sym typeface="Lato Bold"/>
              </a:rPr>
              <a:t>Vitruvius -</a:t>
            </a:r>
          </a:p>
          <a:p>
            <a:pPr algn="l">
              <a:lnSpc>
                <a:spcPts val="3999"/>
              </a:lnSpc>
            </a:pPr>
            <a:r>
              <a:rPr lang="en-US" sz="2499" b="1">
                <a:solidFill>
                  <a:srgbClr val="4D4D4D"/>
                </a:solidFill>
                <a:latin typeface="Lato Bold"/>
                <a:ea typeface="Lato Bold"/>
                <a:cs typeface="Lato Bold"/>
                <a:sym typeface="Lato Bold"/>
              </a:rPr>
              <a:t>Churchill </a:t>
            </a:r>
          </a:p>
        </p:txBody>
      </p:sp>
      <p:sp>
        <p:nvSpPr>
          <p:cNvPr id="18" name="Freeform 18"/>
          <p:cNvSpPr/>
          <p:nvPr/>
        </p:nvSpPr>
        <p:spPr>
          <a:xfrm>
            <a:off x="11980731" y="4447149"/>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14368811" y="4447149"/>
            <a:ext cx="781862" cy="812714"/>
          </a:xfrm>
          <a:custGeom>
            <a:avLst/>
            <a:gdLst/>
            <a:ahLst/>
            <a:cxnLst/>
            <a:rect l="l" t="t" r="r" b="b"/>
            <a:pathLst>
              <a:path w="781862" h="812714">
                <a:moveTo>
                  <a:pt x="0" y="0"/>
                </a:moveTo>
                <a:lnTo>
                  <a:pt x="781862" y="0"/>
                </a:lnTo>
                <a:lnTo>
                  <a:pt x="781862" y="812714"/>
                </a:lnTo>
                <a:lnTo>
                  <a:pt x="0" y="8127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4354105" y="3163548"/>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1966025" y="3142201"/>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14324693" y="5840888"/>
            <a:ext cx="811274" cy="751389"/>
          </a:xfrm>
          <a:custGeom>
            <a:avLst/>
            <a:gdLst/>
            <a:ahLst/>
            <a:cxnLst/>
            <a:rect l="l" t="t" r="r" b="b"/>
            <a:pathLst>
              <a:path w="811274" h="751389">
                <a:moveTo>
                  <a:pt x="0" y="0"/>
                </a:moveTo>
                <a:lnTo>
                  <a:pt x="811274" y="0"/>
                </a:lnTo>
                <a:lnTo>
                  <a:pt x="811274" y="751389"/>
                </a:lnTo>
                <a:lnTo>
                  <a:pt x="0" y="7513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889969" y="745470"/>
          <a:ext cx="10508060" cy="8796626"/>
        </p:xfrm>
        <a:graphic>
          <a:graphicData uri="http://schemas.openxmlformats.org/drawingml/2006/table">
            <a:tbl>
              <a:tblPr/>
              <a:tblGrid>
                <a:gridCol w="2627015">
                  <a:extLst>
                    <a:ext uri="{9D8B030D-6E8A-4147-A177-3AD203B41FA5}">
                      <a16:colId xmlns:a16="http://schemas.microsoft.com/office/drawing/2014/main" val="20000"/>
                    </a:ext>
                  </a:extLst>
                </a:gridCol>
                <a:gridCol w="2627015">
                  <a:extLst>
                    <a:ext uri="{9D8B030D-6E8A-4147-A177-3AD203B41FA5}">
                      <a16:colId xmlns:a16="http://schemas.microsoft.com/office/drawing/2014/main" val="20001"/>
                    </a:ext>
                  </a:extLst>
                </a:gridCol>
                <a:gridCol w="2627015">
                  <a:extLst>
                    <a:ext uri="{9D8B030D-6E8A-4147-A177-3AD203B41FA5}">
                      <a16:colId xmlns:a16="http://schemas.microsoft.com/office/drawing/2014/main" val="20002"/>
                    </a:ext>
                  </a:extLst>
                </a:gridCol>
                <a:gridCol w="2627015">
                  <a:extLst>
                    <a:ext uri="{9D8B030D-6E8A-4147-A177-3AD203B41FA5}">
                      <a16:colId xmlns:a16="http://schemas.microsoft.com/office/drawing/2014/main" val="20003"/>
                    </a:ext>
                  </a:extLst>
                </a:gridCol>
              </a:tblGrid>
              <a:tr h="2669035">
                <a:tc>
                  <a:txBody>
                    <a:bodyPr/>
                    <a:lstStyle/>
                    <a:p>
                      <a:pPr algn="ctr">
                        <a:lnSpc>
                          <a:spcPts val="13999"/>
                        </a:lnSpc>
                        <a:defRPr/>
                      </a:pPr>
                      <a:r>
                        <a:rPr lang="en-US" sz="9999" b="1">
                          <a:solidFill>
                            <a:srgbClr val="FFFFFF"/>
                          </a:solidFill>
                          <a:latin typeface="Lato Bold"/>
                          <a:ea typeface="Lato Bold"/>
                          <a:cs typeface="Lato Bold"/>
                          <a:sym typeface="Lato Bold"/>
                        </a:rPr>
                        <a:t>S</a:t>
                      </a:r>
                      <a:endParaRPr lang="en-US" sz="1100"/>
                    </a:p>
                    <a:p>
                      <a:pPr algn="ctr">
                        <a:lnSpc>
                          <a:spcPts val="2519"/>
                        </a:lnSpc>
                      </a:pPr>
                      <a:r>
                        <a:rPr lang="en-US" sz="1799" b="1">
                          <a:solidFill>
                            <a:srgbClr val="FFFFFF"/>
                          </a:solidFill>
                          <a:latin typeface="Lato Bold"/>
                          <a:ea typeface="Lato Bold"/>
                          <a:cs typeface="Lato Bold"/>
                          <a:sym typeface="Lato Bold"/>
                        </a:rPr>
                        <a:t>STRENGTHS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2D8BBA"/>
                    </a:solidFill>
                  </a:tcPr>
                </a:tc>
                <a:tc>
                  <a:txBody>
                    <a:bodyPr/>
                    <a:lstStyle/>
                    <a:p>
                      <a:pPr algn="ctr">
                        <a:lnSpc>
                          <a:spcPts val="13999"/>
                        </a:lnSpc>
                        <a:defRPr/>
                      </a:pPr>
                      <a:r>
                        <a:rPr lang="en-US" sz="9999" b="1">
                          <a:solidFill>
                            <a:srgbClr val="FFFFFF"/>
                          </a:solidFill>
                          <a:latin typeface="Lato Bold"/>
                          <a:ea typeface="Lato Bold"/>
                          <a:cs typeface="Lato Bold"/>
                          <a:sym typeface="Lato Bold"/>
                        </a:rPr>
                        <a:t>W</a:t>
                      </a:r>
                      <a:endParaRPr lang="en-US" sz="1100"/>
                    </a:p>
                    <a:p>
                      <a:pPr algn="ctr">
                        <a:lnSpc>
                          <a:spcPts val="2519"/>
                        </a:lnSpc>
                      </a:pPr>
                      <a:r>
                        <a:rPr lang="en-US" sz="1799" b="1">
                          <a:solidFill>
                            <a:srgbClr val="FFFFFF"/>
                          </a:solidFill>
                          <a:latin typeface="Lato Bold"/>
                          <a:ea typeface="Lato Bold"/>
                          <a:cs typeface="Lato Bold"/>
                          <a:sym typeface="Lato Bold"/>
                        </a:rPr>
                        <a:t>WEAKNESSES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8B62D"/>
                    </a:solidFill>
                  </a:tcPr>
                </a:tc>
                <a:tc>
                  <a:txBody>
                    <a:bodyPr/>
                    <a:lstStyle/>
                    <a:p>
                      <a:pPr algn="ctr">
                        <a:lnSpc>
                          <a:spcPts val="13999"/>
                        </a:lnSpc>
                        <a:defRPr/>
                      </a:pPr>
                      <a:r>
                        <a:rPr lang="en-US" sz="9999" b="1">
                          <a:solidFill>
                            <a:srgbClr val="FFFFFF"/>
                          </a:solidFill>
                          <a:latin typeface="Lato Bold"/>
                          <a:ea typeface="Lato Bold"/>
                          <a:cs typeface="Lato Bold"/>
                          <a:sym typeface="Lato Bold"/>
                        </a:rPr>
                        <a:t>O</a:t>
                      </a:r>
                      <a:endParaRPr lang="en-US" sz="1100"/>
                    </a:p>
                    <a:p>
                      <a:pPr algn="ctr">
                        <a:lnSpc>
                          <a:spcPts val="2519"/>
                        </a:lnSpc>
                      </a:pPr>
                      <a:r>
                        <a:rPr lang="en-US" sz="1799" b="1">
                          <a:solidFill>
                            <a:srgbClr val="FFFFFF"/>
                          </a:solidFill>
                          <a:latin typeface="Lato Bold"/>
                          <a:ea typeface="Lato Bold"/>
                          <a:cs typeface="Lato Bold"/>
                          <a:sym typeface="Lato Bold"/>
                        </a:rPr>
                        <a:t>OPPORTUNITIES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FB643"/>
                    </a:solidFill>
                  </a:tcPr>
                </a:tc>
                <a:tc>
                  <a:txBody>
                    <a:bodyPr/>
                    <a:lstStyle/>
                    <a:p>
                      <a:pPr algn="ctr">
                        <a:lnSpc>
                          <a:spcPts val="13999"/>
                        </a:lnSpc>
                        <a:defRPr/>
                      </a:pPr>
                      <a:r>
                        <a:rPr lang="en-US" sz="9999" b="1">
                          <a:solidFill>
                            <a:srgbClr val="FFFFFF"/>
                          </a:solidFill>
                          <a:latin typeface="Lato Bold"/>
                          <a:ea typeface="Lato Bold"/>
                          <a:cs typeface="Lato Bold"/>
                          <a:sym typeface="Lato Bold"/>
                        </a:rPr>
                        <a:t>T</a:t>
                      </a:r>
                      <a:endParaRPr lang="en-US" sz="1100"/>
                    </a:p>
                    <a:p>
                      <a:pPr algn="ctr">
                        <a:lnSpc>
                          <a:spcPts val="2519"/>
                        </a:lnSpc>
                      </a:pPr>
                      <a:r>
                        <a:rPr lang="en-US" sz="1799" b="1">
                          <a:solidFill>
                            <a:srgbClr val="FFFFFF"/>
                          </a:solidFill>
                          <a:latin typeface="Lato Bold"/>
                          <a:ea typeface="Lato Bold"/>
                          <a:cs typeface="Lato Bold"/>
                          <a:sym typeface="Lato Bold"/>
                        </a:rPr>
                        <a:t>THREATS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3131"/>
                    </a:solidFill>
                  </a:tcPr>
                </a:tc>
                <a:extLst>
                  <a:ext uri="{0D108BD9-81ED-4DB2-BD59-A6C34878D82A}">
                    <a16:rowId xmlns:a16="http://schemas.microsoft.com/office/drawing/2014/main" val="10000"/>
                  </a:ext>
                </a:extLst>
              </a:tr>
              <a:tr h="6127591">
                <a:tc>
                  <a:txBody>
                    <a:bodyPr/>
                    <a:lstStyle/>
                    <a:p>
                      <a:pPr marL="431797" lvl="1" indent="-215899" algn="l">
                        <a:lnSpc>
                          <a:spcPts val="2799"/>
                        </a:lnSpc>
                        <a:buFont typeface="Arial"/>
                        <a:buChar char="•"/>
                        <a:defRPr/>
                      </a:pPr>
                      <a:r>
                        <a:rPr lang="en-US" sz="1999" b="1">
                          <a:solidFill>
                            <a:srgbClr val="000000"/>
                          </a:solidFill>
                          <a:latin typeface="Lato Bold"/>
                          <a:ea typeface="Lato Bold"/>
                          <a:cs typeface="Lato Bold"/>
                          <a:sym typeface="Lato Bold"/>
                        </a:rPr>
                        <a:t>Churchill’i modern ve taşınabilir şekilde sunarak fark yaratıyor.</a:t>
                      </a:r>
                      <a:endParaRPr lang="en-US" sz="1100"/>
                    </a:p>
                    <a:p>
                      <a:pPr marL="431797" lvl="1" indent="-215899" algn="l">
                        <a:lnSpc>
                          <a:spcPts val="2799"/>
                        </a:lnSpc>
                        <a:buFont typeface="Arial"/>
                        <a:buChar char="•"/>
                      </a:pPr>
                      <a:r>
                        <a:rPr lang="en-US" sz="1999" b="1">
                          <a:solidFill>
                            <a:srgbClr val="000000"/>
                          </a:solidFill>
                          <a:latin typeface="Lato Bold"/>
                          <a:ea typeface="Lato Bold"/>
                          <a:cs typeface="Lato Bold"/>
                          <a:sym typeface="Lato Bold"/>
                        </a:rPr>
                        <a:t>Doğal ve katkısız içeriğiyle sağlıklı.</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A3FBE5"/>
                    </a:solidFill>
                  </a:tcPr>
                </a:tc>
                <a:tc>
                  <a:txBody>
                    <a:bodyPr/>
                    <a:lstStyle/>
                    <a:p>
                      <a:pPr marL="431797" lvl="1" indent="-215899" algn="ctr">
                        <a:lnSpc>
                          <a:spcPts val="2799"/>
                        </a:lnSpc>
                        <a:buFont typeface="Arial"/>
                        <a:buChar char="•"/>
                        <a:defRPr/>
                      </a:pPr>
                      <a:r>
                        <a:rPr lang="en-US" sz="1999" b="1">
                          <a:solidFill>
                            <a:srgbClr val="000000"/>
                          </a:solidFill>
                          <a:latin typeface="Lato Bold"/>
                          <a:ea typeface="Lato Bold"/>
                          <a:cs typeface="Lato Bold"/>
                          <a:sym typeface="Lato Bold"/>
                        </a:rPr>
                        <a:t>Yeni bir marka olarak düşük bilinirlik.</a:t>
                      </a:r>
                      <a:endParaRPr lang="en-US" sz="1100"/>
                    </a:p>
                    <a:p>
                      <a:pPr marL="431797" lvl="1" indent="-215899" algn="ctr">
                        <a:lnSpc>
                          <a:spcPts val="2799"/>
                        </a:lnSpc>
                        <a:buFont typeface="Arial"/>
                        <a:buChar char="•"/>
                      </a:pPr>
                      <a:r>
                        <a:rPr lang="en-US" sz="1999" b="1">
                          <a:solidFill>
                            <a:srgbClr val="000000"/>
                          </a:solidFill>
                          <a:latin typeface="Lato Bold"/>
                          <a:ea typeface="Lato Bold"/>
                          <a:cs typeface="Lato Bold"/>
                          <a:sym typeface="Lato Bold"/>
                        </a:rPr>
                        <a:t>Üretim maliyetlerinin yüksekliği.</a:t>
                      </a:r>
                    </a:p>
                    <a:p>
                      <a:pPr marL="431797" lvl="1" indent="-215899" algn="ctr">
                        <a:lnSpc>
                          <a:spcPts val="2799"/>
                        </a:lnSpc>
                        <a:buFont typeface="Arial"/>
                        <a:buChar char="•"/>
                      </a:pPr>
                      <a:r>
                        <a:rPr lang="en-US" sz="1999" b="1">
                          <a:solidFill>
                            <a:srgbClr val="000000"/>
                          </a:solidFill>
                          <a:latin typeface="Lato Bold"/>
                          <a:ea typeface="Lato Bold"/>
                          <a:cs typeface="Lato Bold"/>
                          <a:sym typeface="Lato Bold"/>
                        </a:rPr>
                        <a:t>Büyük markalarla rekabet etme zorluğu.</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marL="431797" lvl="1" indent="-215899" algn="ctr">
                        <a:lnSpc>
                          <a:spcPts val="2799"/>
                        </a:lnSpc>
                        <a:buFont typeface="Arial"/>
                        <a:buChar char="•"/>
                        <a:defRPr/>
                      </a:pPr>
                      <a:r>
                        <a:rPr lang="en-US" sz="1999" b="1">
                          <a:solidFill>
                            <a:srgbClr val="000000"/>
                          </a:solidFill>
                          <a:latin typeface="Lato Bold"/>
                          <a:ea typeface="Lato Bold"/>
                          <a:cs typeface="Lato Bold"/>
                          <a:sym typeface="Lato Bold"/>
                        </a:rPr>
                        <a:t>Sağlıklı içeceklere olan talebin artması.</a:t>
                      </a:r>
                      <a:endParaRPr lang="en-US" sz="1100"/>
                    </a:p>
                    <a:p>
                      <a:pPr marL="431797" lvl="1" indent="-215899" algn="ctr">
                        <a:lnSpc>
                          <a:spcPts val="2799"/>
                        </a:lnSpc>
                        <a:buFont typeface="Arial"/>
                        <a:buChar char="•"/>
                      </a:pPr>
                      <a:r>
                        <a:rPr lang="en-US" sz="1999" b="1">
                          <a:solidFill>
                            <a:srgbClr val="000000"/>
                          </a:solidFill>
                          <a:latin typeface="Lato Bold"/>
                          <a:ea typeface="Lato Bold"/>
                          <a:cs typeface="Lato Bold"/>
                          <a:sym typeface="Lato Bold"/>
                        </a:rPr>
                        <a:t>Sosyal medya ve etkinliklerle hızlı bilinirlik yaratma şansı.</a:t>
                      </a:r>
                    </a:p>
                    <a:p>
                      <a:pPr marL="431797" lvl="1" indent="-215899" algn="ctr">
                        <a:lnSpc>
                          <a:spcPts val="2799"/>
                        </a:lnSpc>
                        <a:buFont typeface="Arial"/>
                        <a:buChar char="•"/>
                      </a:pPr>
                      <a:r>
                        <a:rPr lang="en-US" sz="1999" b="1">
                          <a:solidFill>
                            <a:srgbClr val="000000"/>
                          </a:solidFill>
                          <a:latin typeface="Lato Bold"/>
                          <a:ea typeface="Lato Bold"/>
                          <a:cs typeface="Lato Bold"/>
                          <a:sym typeface="Lato Bold"/>
                        </a:rPr>
                        <a:t>İhracat potansiyeli, özellikle milli tat arayan pazarlarda.</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C1FF72"/>
                    </a:solidFill>
                  </a:tcPr>
                </a:tc>
                <a:tc>
                  <a:txBody>
                    <a:bodyPr/>
                    <a:lstStyle/>
                    <a:p>
                      <a:pPr marL="431797" lvl="1" indent="-215899" algn="ctr">
                        <a:lnSpc>
                          <a:spcPts val="2799"/>
                        </a:lnSpc>
                        <a:buFont typeface="Arial"/>
                        <a:buChar char="•"/>
                        <a:defRPr/>
                      </a:pPr>
                      <a:r>
                        <a:rPr lang="en-US" sz="1999" b="1">
                          <a:solidFill>
                            <a:srgbClr val="000000"/>
                          </a:solidFill>
                          <a:latin typeface="Lato Bold"/>
                          <a:ea typeface="Lato Bold"/>
                          <a:cs typeface="Lato Bold"/>
                          <a:sym typeface="Lato Bold"/>
                        </a:rPr>
                        <a:t>Gazlı içecek sektöründeki yoğun rekabet.</a:t>
                      </a:r>
                      <a:endParaRPr lang="en-US" sz="1100"/>
                    </a:p>
                    <a:p>
                      <a:pPr marL="431797" lvl="1" indent="-215899" algn="ctr">
                        <a:lnSpc>
                          <a:spcPts val="2799"/>
                        </a:lnSpc>
                        <a:buFont typeface="Arial"/>
                        <a:buChar char="•"/>
                      </a:pPr>
                      <a:r>
                        <a:rPr lang="en-US" sz="1999" b="1">
                          <a:solidFill>
                            <a:srgbClr val="000000"/>
                          </a:solidFill>
                          <a:latin typeface="Lato Bold"/>
                          <a:ea typeface="Lato Bold"/>
                          <a:cs typeface="Lato Bold"/>
                          <a:sym typeface="Lato Bold"/>
                        </a:rPr>
                        <a:t>Alternatif ürünlerin tüketici tercihlerini değiştirme riski.</a:t>
                      </a:r>
                    </a:p>
                    <a:p>
                      <a:pPr marL="431797" lvl="1" indent="-215899" algn="ctr">
                        <a:lnSpc>
                          <a:spcPts val="2799"/>
                        </a:lnSpc>
                        <a:buFont typeface="Arial"/>
                        <a:buChar char="•"/>
                      </a:pPr>
                      <a:r>
                        <a:rPr lang="en-US" sz="1999" b="1">
                          <a:solidFill>
                            <a:srgbClr val="000000"/>
                          </a:solidFill>
                          <a:latin typeface="Lato Bold"/>
                          <a:ea typeface="Lato Bold"/>
                          <a:cs typeface="Lato Bold"/>
                          <a:sym typeface="Lato Bold"/>
                        </a:rPr>
                        <a:t>Ekonomik dalgalanmalar ve maliyet artışları.</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5757"/>
                    </a:solidFill>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0" y="0"/>
            <a:ext cx="2337212" cy="2303726"/>
            <a:chOff x="0" y="0"/>
            <a:chExt cx="615562" cy="606743"/>
          </a:xfrm>
        </p:grpSpPr>
        <p:sp>
          <p:nvSpPr>
            <p:cNvPr id="4" name="Freeform 4"/>
            <p:cNvSpPr/>
            <p:nvPr/>
          </p:nvSpPr>
          <p:spPr>
            <a:xfrm>
              <a:off x="0" y="0"/>
              <a:ext cx="615562" cy="606743"/>
            </a:xfrm>
            <a:custGeom>
              <a:avLst/>
              <a:gdLst/>
              <a:ahLst/>
              <a:cxnLst/>
              <a:rect l="l" t="t" r="r" b="b"/>
              <a:pathLst>
                <a:path w="615562" h="606743">
                  <a:moveTo>
                    <a:pt x="0" y="0"/>
                  </a:moveTo>
                  <a:lnTo>
                    <a:pt x="615562" y="0"/>
                  </a:lnTo>
                  <a:lnTo>
                    <a:pt x="615562" y="606743"/>
                  </a:lnTo>
                  <a:lnTo>
                    <a:pt x="0" y="606743"/>
                  </a:lnTo>
                  <a:close/>
                </a:path>
              </a:pathLst>
            </a:custGeom>
            <a:solidFill>
              <a:srgbClr val="F9ECB8"/>
            </a:solidFill>
          </p:spPr>
        </p:sp>
        <p:sp>
          <p:nvSpPr>
            <p:cNvPr id="5" name="TextBox 5"/>
            <p:cNvSpPr txBox="1"/>
            <p:nvPr/>
          </p:nvSpPr>
          <p:spPr>
            <a:xfrm>
              <a:off x="0" y="-38100"/>
              <a:ext cx="615562" cy="64484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21845" y="688320"/>
            <a:ext cx="1893521" cy="869935"/>
          </a:xfrm>
          <a:prstGeom prst="rect">
            <a:avLst/>
          </a:prstGeom>
        </p:spPr>
        <p:txBody>
          <a:bodyPr lIns="0" tIns="0" rIns="0" bIns="0" rtlCol="0" anchor="t">
            <a:spAutoFit/>
          </a:bodyPr>
          <a:lstStyle/>
          <a:p>
            <a:pPr algn="ctr">
              <a:lnSpc>
                <a:spcPts val="3500"/>
              </a:lnSpc>
            </a:pPr>
            <a:r>
              <a:rPr lang="en-US" sz="2500" b="1">
                <a:solidFill>
                  <a:srgbClr val="2E2E2E"/>
                </a:solidFill>
                <a:latin typeface="Lato Bold"/>
                <a:ea typeface="Lato Bold"/>
                <a:cs typeface="Lato Bold"/>
                <a:sym typeface="Lato Bold"/>
              </a:rPr>
              <a:t>SWOT Analizi</a:t>
            </a:r>
          </a:p>
        </p:txBody>
      </p:sp>
      <p:sp>
        <p:nvSpPr>
          <p:cNvPr id="7" name="TextBox 7"/>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8" name="Freeform 8"/>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ECB8"/>
        </a:solidFill>
        <a:effectLst/>
      </p:bgPr>
    </p:bg>
    <p:spTree>
      <p:nvGrpSpPr>
        <p:cNvPr id="1" name=""/>
        <p:cNvGrpSpPr/>
        <p:nvPr/>
      </p:nvGrpSpPr>
      <p:grpSpPr>
        <a:xfrm>
          <a:off x="0" y="0"/>
          <a:ext cx="0" cy="0"/>
          <a:chOff x="0" y="0"/>
          <a:chExt cx="0" cy="0"/>
        </a:xfrm>
      </p:grpSpPr>
      <p:grpSp>
        <p:nvGrpSpPr>
          <p:cNvPr id="2" name="Group 2"/>
          <p:cNvGrpSpPr/>
          <p:nvPr/>
        </p:nvGrpSpPr>
        <p:grpSpPr>
          <a:xfrm>
            <a:off x="379997" y="1004929"/>
            <a:ext cx="3425629" cy="5633995"/>
            <a:chOff x="0" y="0"/>
            <a:chExt cx="1001397" cy="1646958"/>
          </a:xfrm>
        </p:grpSpPr>
        <p:sp>
          <p:nvSpPr>
            <p:cNvPr id="3" name="Freeform 3"/>
            <p:cNvSpPr/>
            <p:nvPr/>
          </p:nvSpPr>
          <p:spPr>
            <a:xfrm>
              <a:off x="0" y="0"/>
              <a:ext cx="1001397" cy="1646958"/>
            </a:xfrm>
            <a:custGeom>
              <a:avLst/>
              <a:gdLst/>
              <a:ahLst/>
              <a:cxnLst/>
              <a:rect l="l" t="t" r="r" b="b"/>
              <a:pathLst>
                <a:path w="1001397" h="1646958">
                  <a:moveTo>
                    <a:pt x="45200" y="0"/>
                  </a:moveTo>
                  <a:lnTo>
                    <a:pt x="956197" y="0"/>
                  </a:lnTo>
                  <a:cubicBezTo>
                    <a:pt x="968185" y="0"/>
                    <a:pt x="979682" y="4762"/>
                    <a:pt x="988159" y="13239"/>
                  </a:cubicBezTo>
                  <a:cubicBezTo>
                    <a:pt x="996635" y="21715"/>
                    <a:pt x="1001397" y="33212"/>
                    <a:pt x="1001397" y="45200"/>
                  </a:cubicBezTo>
                  <a:lnTo>
                    <a:pt x="1001397" y="1601758"/>
                  </a:lnTo>
                  <a:cubicBezTo>
                    <a:pt x="1001397" y="1613746"/>
                    <a:pt x="996635" y="1625243"/>
                    <a:pt x="988159" y="1633720"/>
                  </a:cubicBezTo>
                  <a:cubicBezTo>
                    <a:pt x="979682" y="1642196"/>
                    <a:pt x="968185" y="1646958"/>
                    <a:pt x="956197" y="1646958"/>
                  </a:cubicBezTo>
                  <a:lnTo>
                    <a:pt x="45200" y="1646958"/>
                  </a:lnTo>
                  <a:cubicBezTo>
                    <a:pt x="33212" y="1646958"/>
                    <a:pt x="21715" y="1642196"/>
                    <a:pt x="13239" y="1633720"/>
                  </a:cubicBezTo>
                  <a:cubicBezTo>
                    <a:pt x="4762" y="1625243"/>
                    <a:pt x="0" y="1613746"/>
                    <a:pt x="0" y="1601758"/>
                  </a:cubicBezTo>
                  <a:lnTo>
                    <a:pt x="0" y="45200"/>
                  </a:lnTo>
                  <a:cubicBezTo>
                    <a:pt x="0" y="33212"/>
                    <a:pt x="4762" y="21715"/>
                    <a:pt x="13239" y="13239"/>
                  </a:cubicBezTo>
                  <a:cubicBezTo>
                    <a:pt x="21715" y="4762"/>
                    <a:pt x="33212" y="0"/>
                    <a:pt x="45200" y="0"/>
                  </a:cubicBezTo>
                  <a:close/>
                </a:path>
              </a:pathLst>
            </a:custGeom>
            <a:solidFill>
              <a:srgbClr val="FFFFFF"/>
            </a:solidFill>
            <a:ln cap="sq">
              <a:noFill/>
              <a:prstDash val="solid"/>
              <a:miter/>
            </a:ln>
          </p:spPr>
        </p:sp>
        <p:sp>
          <p:nvSpPr>
            <p:cNvPr id="4" name="TextBox 4"/>
            <p:cNvSpPr txBox="1"/>
            <p:nvPr/>
          </p:nvSpPr>
          <p:spPr>
            <a:xfrm>
              <a:off x="0" y="-28575"/>
              <a:ext cx="1001397" cy="1675533"/>
            </a:xfrm>
            <a:prstGeom prst="rect">
              <a:avLst/>
            </a:prstGeom>
          </p:spPr>
          <p:txBody>
            <a:bodyPr lIns="50800" tIns="50800" rIns="50800" bIns="50800" rtlCol="0" anchor="ctr"/>
            <a:lstStyle/>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TEDARİKÇİLER</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DAĞITIM ORTAKLARI</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REKLAM VE PAZARLAMA ORTAKLARI</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EKİPMAN SAĞLAYICILAR</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LOJİSTİK İŞ ORTAKLARI</a:t>
              </a:r>
            </a:p>
          </p:txBody>
        </p:sp>
      </p:grpSp>
      <p:grpSp>
        <p:nvGrpSpPr>
          <p:cNvPr id="5" name="Group 5"/>
          <p:cNvGrpSpPr/>
          <p:nvPr/>
        </p:nvGrpSpPr>
        <p:grpSpPr>
          <a:xfrm>
            <a:off x="14247236" y="956360"/>
            <a:ext cx="3425629" cy="5533649"/>
            <a:chOff x="0" y="0"/>
            <a:chExt cx="1001397" cy="1617625"/>
          </a:xfrm>
        </p:grpSpPr>
        <p:sp>
          <p:nvSpPr>
            <p:cNvPr id="6" name="Freeform 6"/>
            <p:cNvSpPr/>
            <p:nvPr/>
          </p:nvSpPr>
          <p:spPr>
            <a:xfrm>
              <a:off x="0" y="0"/>
              <a:ext cx="1001397" cy="1617625"/>
            </a:xfrm>
            <a:custGeom>
              <a:avLst/>
              <a:gdLst/>
              <a:ahLst/>
              <a:cxnLst/>
              <a:rect l="l" t="t" r="r" b="b"/>
              <a:pathLst>
                <a:path w="1001397" h="1617625">
                  <a:moveTo>
                    <a:pt x="45200" y="0"/>
                  </a:moveTo>
                  <a:lnTo>
                    <a:pt x="956197" y="0"/>
                  </a:lnTo>
                  <a:cubicBezTo>
                    <a:pt x="968185" y="0"/>
                    <a:pt x="979682" y="4762"/>
                    <a:pt x="988159" y="13239"/>
                  </a:cubicBezTo>
                  <a:cubicBezTo>
                    <a:pt x="996635" y="21715"/>
                    <a:pt x="1001397" y="33212"/>
                    <a:pt x="1001397" y="45200"/>
                  </a:cubicBezTo>
                  <a:lnTo>
                    <a:pt x="1001397" y="1572425"/>
                  </a:lnTo>
                  <a:cubicBezTo>
                    <a:pt x="1001397" y="1584413"/>
                    <a:pt x="996635" y="1595909"/>
                    <a:pt x="988159" y="1604386"/>
                  </a:cubicBezTo>
                  <a:cubicBezTo>
                    <a:pt x="979682" y="1612863"/>
                    <a:pt x="968185" y="1617625"/>
                    <a:pt x="956197" y="1617625"/>
                  </a:cubicBezTo>
                  <a:lnTo>
                    <a:pt x="45200" y="1617625"/>
                  </a:lnTo>
                  <a:cubicBezTo>
                    <a:pt x="33212" y="1617625"/>
                    <a:pt x="21715" y="1612863"/>
                    <a:pt x="13239" y="1604386"/>
                  </a:cubicBezTo>
                  <a:cubicBezTo>
                    <a:pt x="4762" y="1595909"/>
                    <a:pt x="0" y="1584413"/>
                    <a:pt x="0" y="1572425"/>
                  </a:cubicBezTo>
                  <a:lnTo>
                    <a:pt x="0" y="45200"/>
                  </a:lnTo>
                  <a:cubicBezTo>
                    <a:pt x="0" y="33212"/>
                    <a:pt x="4762" y="21715"/>
                    <a:pt x="13239" y="13239"/>
                  </a:cubicBezTo>
                  <a:cubicBezTo>
                    <a:pt x="21715" y="4762"/>
                    <a:pt x="33212" y="0"/>
                    <a:pt x="45200" y="0"/>
                  </a:cubicBezTo>
                  <a:close/>
                </a:path>
              </a:pathLst>
            </a:custGeom>
            <a:solidFill>
              <a:srgbClr val="FFFFFF"/>
            </a:solidFill>
          </p:spPr>
        </p:sp>
        <p:sp>
          <p:nvSpPr>
            <p:cNvPr id="7" name="TextBox 7"/>
            <p:cNvSpPr txBox="1"/>
            <p:nvPr/>
          </p:nvSpPr>
          <p:spPr>
            <a:xfrm>
              <a:off x="0" y="-47625"/>
              <a:ext cx="1001397" cy="1665250"/>
            </a:xfrm>
            <a:prstGeom prst="rect">
              <a:avLst/>
            </a:prstGeom>
          </p:spPr>
          <p:txBody>
            <a:bodyPr lIns="50800" tIns="50800" rIns="50800" bIns="50800" rtlCol="0" anchor="ctr"/>
            <a:lstStyle/>
            <a:p>
              <a:pPr marL="431801" lvl="1" indent="-215900" algn="l">
                <a:lnSpc>
                  <a:spcPts val="2800"/>
                </a:lnSpc>
                <a:buFont typeface="Arial"/>
                <a:buChar char="•"/>
              </a:pPr>
              <a:r>
                <a:rPr lang="en-US" sz="2000" spc="52">
                  <a:solidFill>
                    <a:srgbClr val="000000"/>
                  </a:solidFill>
                  <a:latin typeface="Prompt Light"/>
                  <a:ea typeface="Prompt Light"/>
                  <a:cs typeface="Prompt Light"/>
                  <a:sym typeface="Prompt Light"/>
                </a:rPr>
                <a:t>SAĞLIKLI YAŞAMI HEDEFLEYEN BİREYLER</a:t>
              </a:r>
            </a:p>
            <a:p>
              <a:pPr marL="431801" lvl="1" indent="-215900" algn="l">
                <a:lnSpc>
                  <a:spcPts val="2800"/>
                </a:lnSpc>
                <a:buFont typeface="Arial"/>
                <a:buChar char="•"/>
              </a:pPr>
              <a:r>
                <a:rPr lang="en-US" sz="2000" spc="52">
                  <a:solidFill>
                    <a:srgbClr val="000000"/>
                  </a:solidFill>
                  <a:latin typeface="Prompt Light"/>
                  <a:ea typeface="Prompt Light"/>
                  <a:cs typeface="Prompt Light"/>
                  <a:sym typeface="Prompt Light"/>
                </a:rPr>
                <a:t>GENÇ TÜKETİCİLER</a:t>
              </a:r>
            </a:p>
            <a:p>
              <a:pPr marL="431801" lvl="1" indent="-215900" algn="l">
                <a:lnSpc>
                  <a:spcPts val="2800"/>
                </a:lnSpc>
                <a:buFont typeface="Arial"/>
                <a:buChar char="•"/>
              </a:pPr>
              <a:r>
                <a:rPr lang="en-US" sz="2000" spc="52">
                  <a:solidFill>
                    <a:srgbClr val="000000"/>
                  </a:solidFill>
                  <a:latin typeface="Prompt Light"/>
                  <a:ea typeface="Prompt Light"/>
                  <a:cs typeface="Prompt Light"/>
                  <a:sym typeface="Prompt Light"/>
                </a:rPr>
                <a:t>PRATİK İÇEÇEK ÇÖZÜMÜ ARAYAN KESİM</a:t>
              </a:r>
            </a:p>
            <a:p>
              <a:pPr marL="431801" lvl="1" indent="-215900" algn="l">
                <a:lnSpc>
                  <a:spcPts val="2800"/>
                </a:lnSpc>
                <a:buFont typeface="Arial"/>
                <a:buChar char="•"/>
              </a:pPr>
              <a:r>
                <a:rPr lang="en-US" sz="2000" spc="52">
                  <a:solidFill>
                    <a:srgbClr val="000000"/>
                  </a:solidFill>
                  <a:latin typeface="Prompt Light"/>
                  <a:ea typeface="Prompt Light"/>
                  <a:cs typeface="Prompt Light"/>
                  <a:sym typeface="Prompt Light"/>
                </a:rPr>
                <a:t>TÜRKİYE’NİN GAZLI İÇECEK TÜKETİCİLERİ</a:t>
              </a:r>
            </a:p>
          </p:txBody>
        </p:sp>
      </p:grpSp>
      <p:grpSp>
        <p:nvGrpSpPr>
          <p:cNvPr id="8" name="Group 8"/>
          <p:cNvGrpSpPr/>
          <p:nvPr/>
        </p:nvGrpSpPr>
        <p:grpSpPr>
          <a:xfrm>
            <a:off x="7372894" y="994354"/>
            <a:ext cx="3425629" cy="5644570"/>
            <a:chOff x="0" y="0"/>
            <a:chExt cx="1001397" cy="1650050"/>
          </a:xfrm>
        </p:grpSpPr>
        <p:sp>
          <p:nvSpPr>
            <p:cNvPr id="9" name="Freeform 9"/>
            <p:cNvSpPr/>
            <p:nvPr/>
          </p:nvSpPr>
          <p:spPr>
            <a:xfrm>
              <a:off x="0" y="0"/>
              <a:ext cx="1001397" cy="1650050"/>
            </a:xfrm>
            <a:custGeom>
              <a:avLst/>
              <a:gdLst/>
              <a:ahLst/>
              <a:cxnLst/>
              <a:rect l="l" t="t" r="r" b="b"/>
              <a:pathLst>
                <a:path w="1001397" h="1650050">
                  <a:moveTo>
                    <a:pt x="45200" y="0"/>
                  </a:moveTo>
                  <a:lnTo>
                    <a:pt x="956197" y="0"/>
                  </a:lnTo>
                  <a:cubicBezTo>
                    <a:pt x="968185" y="0"/>
                    <a:pt x="979682" y="4762"/>
                    <a:pt x="988159" y="13239"/>
                  </a:cubicBezTo>
                  <a:cubicBezTo>
                    <a:pt x="996635" y="21715"/>
                    <a:pt x="1001397" y="33212"/>
                    <a:pt x="1001397" y="45200"/>
                  </a:cubicBezTo>
                  <a:lnTo>
                    <a:pt x="1001397" y="1604850"/>
                  </a:lnTo>
                  <a:cubicBezTo>
                    <a:pt x="1001397" y="1616837"/>
                    <a:pt x="996635" y="1628334"/>
                    <a:pt x="988159" y="1636811"/>
                  </a:cubicBezTo>
                  <a:cubicBezTo>
                    <a:pt x="979682" y="1645288"/>
                    <a:pt x="968185" y="1650050"/>
                    <a:pt x="956197" y="1650050"/>
                  </a:cubicBezTo>
                  <a:lnTo>
                    <a:pt x="45200" y="1650050"/>
                  </a:lnTo>
                  <a:cubicBezTo>
                    <a:pt x="33212" y="1650050"/>
                    <a:pt x="21715" y="1645288"/>
                    <a:pt x="13239" y="1636811"/>
                  </a:cubicBezTo>
                  <a:cubicBezTo>
                    <a:pt x="4762" y="1628334"/>
                    <a:pt x="0" y="1616837"/>
                    <a:pt x="0" y="1604850"/>
                  </a:cubicBezTo>
                  <a:lnTo>
                    <a:pt x="0" y="45200"/>
                  </a:lnTo>
                  <a:cubicBezTo>
                    <a:pt x="0" y="33212"/>
                    <a:pt x="4762" y="21715"/>
                    <a:pt x="13239" y="13239"/>
                  </a:cubicBezTo>
                  <a:cubicBezTo>
                    <a:pt x="21715" y="4762"/>
                    <a:pt x="33212" y="0"/>
                    <a:pt x="45200" y="0"/>
                  </a:cubicBezTo>
                  <a:close/>
                </a:path>
              </a:pathLst>
            </a:custGeom>
            <a:solidFill>
              <a:srgbClr val="FFFFFF"/>
            </a:solidFill>
          </p:spPr>
        </p:sp>
        <p:sp>
          <p:nvSpPr>
            <p:cNvPr id="10" name="TextBox 10"/>
            <p:cNvSpPr txBox="1"/>
            <p:nvPr/>
          </p:nvSpPr>
          <p:spPr>
            <a:xfrm>
              <a:off x="0" y="-38100"/>
              <a:ext cx="1001397" cy="1688150"/>
            </a:xfrm>
            <a:prstGeom prst="rect">
              <a:avLst/>
            </a:prstGeom>
          </p:spPr>
          <p:txBody>
            <a:bodyPr lIns="50800" tIns="50800" rIns="50800" bIns="50800" rtlCol="0" anchor="ctr"/>
            <a:lstStyle/>
            <a:p>
              <a:pPr marL="388622" lvl="1" indent="-194311" algn="l">
                <a:lnSpc>
                  <a:spcPts val="2520"/>
                </a:lnSpc>
                <a:buFont typeface="Arial"/>
                <a:buChar char="•"/>
              </a:pPr>
              <a:r>
                <a:rPr lang="en-US" sz="1800" spc="46">
                  <a:solidFill>
                    <a:srgbClr val="000000"/>
                  </a:solidFill>
                  <a:latin typeface="Prompt Light"/>
                  <a:ea typeface="Prompt Light"/>
                  <a:cs typeface="Prompt Light"/>
                  <a:sym typeface="Prompt Light"/>
                </a:rPr>
                <a:t>DOĞAL VE KATKISIZ İÇERİK</a:t>
              </a:r>
            </a:p>
            <a:p>
              <a:pPr marL="388622" lvl="1" indent="-194311" algn="l">
                <a:lnSpc>
                  <a:spcPts val="2520"/>
                </a:lnSpc>
                <a:buFont typeface="Arial"/>
                <a:buChar char="•"/>
              </a:pPr>
              <a:r>
                <a:rPr lang="en-US" sz="1800" spc="46">
                  <a:solidFill>
                    <a:srgbClr val="000000"/>
                  </a:solidFill>
                  <a:latin typeface="Prompt Light"/>
                  <a:ea typeface="Prompt Light"/>
                  <a:cs typeface="Prompt Light"/>
                  <a:sym typeface="Prompt Light"/>
                </a:rPr>
                <a:t>TAŞINABİLİR VE PRATİK</a:t>
              </a:r>
            </a:p>
            <a:p>
              <a:pPr marL="388622" lvl="1" indent="-194311" algn="l">
                <a:lnSpc>
                  <a:spcPts val="2520"/>
                </a:lnSpc>
                <a:buFont typeface="Arial"/>
                <a:buChar char="•"/>
              </a:pPr>
              <a:r>
                <a:rPr lang="en-US" sz="1800" spc="46">
                  <a:solidFill>
                    <a:srgbClr val="000000"/>
                  </a:solidFill>
                  <a:latin typeface="Prompt Light"/>
                  <a:ea typeface="Prompt Light"/>
                  <a:cs typeface="Prompt Light"/>
                  <a:sym typeface="Prompt Light"/>
                </a:rPr>
                <a:t>SABİT TAT STANDARTI</a:t>
              </a:r>
            </a:p>
            <a:p>
              <a:pPr marL="388622" lvl="1" indent="-194311" algn="l">
                <a:lnSpc>
                  <a:spcPts val="2520"/>
                </a:lnSpc>
                <a:buFont typeface="Arial"/>
                <a:buChar char="•"/>
              </a:pPr>
              <a:r>
                <a:rPr lang="en-US" sz="1800" spc="46">
                  <a:solidFill>
                    <a:srgbClr val="000000"/>
                  </a:solidFill>
                  <a:latin typeface="Prompt Light"/>
                  <a:ea typeface="Prompt Light"/>
                  <a:cs typeface="Prompt Light"/>
                  <a:sym typeface="Prompt Light"/>
                </a:rPr>
                <a:t>ÇEVRE DOSTU AMBALAJ</a:t>
              </a:r>
            </a:p>
          </p:txBody>
        </p:sp>
      </p:grpSp>
      <p:grpSp>
        <p:nvGrpSpPr>
          <p:cNvPr id="11" name="Group 11"/>
          <p:cNvGrpSpPr/>
          <p:nvPr/>
        </p:nvGrpSpPr>
        <p:grpSpPr>
          <a:xfrm>
            <a:off x="340228" y="6930712"/>
            <a:ext cx="8297559" cy="3079902"/>
            <a:chOff x="0" y="0"/>
            <a:chExt cx="2198763" cy="816140"/>
          </a:xfrm>
        </p:grpSpPr>
        <p:sp>
          <p:nvSpPr>
            <p:cNvPr id="12" name="Freeform 12"/>
            <p:cNvSpPr/>
            <p:nvPr/>
          </p:nvSpPr>
          <p:spPr>
            <a:xfrm>
              <a:off x="0" y="0"/>
              <a:ext cx="2198762" cy="816140"/>
            </a:xfrm>
            <a:custGeom>
              <a:avLst/>
              <a:gdLst/>
              <a:ahLst/>
              <a:cxnLst/>
              <a:rect l="l" t="t" r="r" b="b"/>
              <a:pathLst>
                <a:path w="2198762" h="816140">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a:ln cap="sq">
              <a:noFill/>
              <a:prstDash val="solid"/>
              <a:miter/>
            </a:ln>
          </p:spPr>
        </p:sp>
        <p:sp>
          <p:nvSpPr>
            <p:cNvPr id="13" name="TextBox 13"/>
            <p:cNvSpPr txBox="1"/>
            <p:nvPr/>
          </p:nvSpPr>
          <p:spPr>
            <a:xfrm>
              <a:off x="0" y="-28575"/>
              <a:ext cx="2198763" cy="844715"/>
            </a:xfrm>
            <a:prstGeom prst="rect">
              <a:avLst/>
            </a:prstGeom>
          </p:spPr>
          <p:txBody>
            <a:bodyPr lIns="50800" tIns="50800" rIns="50800" bIns="50800" rtlCol="0" anchor="ctr"/>
            <a:lstStyle/>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  </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  Sabit Giderler:</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Üretim tesisi ve ekipman maliyetleri.</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Marka tescili ve yasal giderler.</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  Değişken Giderler</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Hammadeler.</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Pazarlama</a:t>
              </a:r>
            </a:p>
            <a:p>
              <a:pPr marL="410205" lvl="1" indent="-205102" algn="l">
                <a:lnSpc>
                  <a:spcPts val="2659"/>
                </a:lnSpc>
                <a:spcBef>
                  <a:spcPct val="0"/>
                </a:spcBef>
                <a:buFont typeface="Arial"/>
                <a:buChar char="•"/>
              </a:pPr>
              <a:r>
                <a:rPr lang="en-US" sz="1899" u="none" strike="noStrike" spc="49">
                  <a:solidFill>
                    <a:srgbClr val="000000"/>
                  </a:solidFill>
                  <a:latin typeface="Prompt"/>
                  <a:ea typeface="Prompt"/>
                  <a:cs typeface="Prompt"/>
                  <a:sym typeface="Prompt"/>
                </a:rPr>
                <a:t>Lojistik ve dağıtım giderleri.</a:t>
              </a:r>
            </a:p>
          </p:txBody>
        </p:sp>
      </p:grpSp>
      <p:grpSp>
        <p:nvGrpSpPr>
          <p:cNvPr id="14" name="Group 14"/>
          <p:cNvGrpSpPr/>
          <p:nvPr/>
        </p:nvGrpSpPr>
        <p:grpSpPr>
          <a:xfrm>
            <a:off x="9375305" y="6987862"/>
            <a:ext cx="8297559" cy="3079902"/>
            <a:chOff x="0" y="0"/>
            <a:chExt cx="2198763" cy="816140"/>
          </a:xfrm>
        </p:grpSpPr>
        <p:sp>
          <p:nvSpPr>
            <p:cNvPr id="15" name="Freeform 15"/>
            <p:cNvSpPr/>
            <p:nvPr/>
          </p:nvSpPr>
          <p:spPr>
            <a:xfrm>
              <a:off x="0" y="0"/>
              <a:ext cx="2198762" cy="816140"/>
            </a:xfrm>
            <a:custGeom>
              <a:avLst/>
              <a:gdLst/>
              <a:ahLst/>
              <a:cxnLst/>
              <a:rect l="l" t="t" r="r" b="b"/>
              <a:pathLst>
                <a:path w="2198762" h="816140">
                  <a:moveTo>
                    <a:pt x="18661" y="0"/>
                  </a:moveTo>
                  <a:lnTo>
                    <a:pt x="2180102" y="0"/>
                  </a:lnTo>
                  <a:cubicBezTo>
                    <a:pt x="2190408" y="0"/>
                    <a:pt x="2198762" y="8355"/>
                    <a:pt x="2198762" y="18661"/>
                  </a:cubicBezTo>
                  <a:lnTo>
                    <a:pt x="2198762" y="797480"/>
                  </a:lnTo>
                  <a:cubicBezTo>
                    <a:pt x="2198762" y="807786"/>
                    <a:pt x="2190408" y="816140"/>
                    <a:pt x="2180102" y="816140"/>
                  </a:cubicBezTo>
                  <a:lnTo>
                    <a:pt x="18661" y="816140"/>
                  </a:lnTo>
                  <a:cubicBezTo>
                    <a:pt x="8355" y="816140"/>
                    <a:pt x="0" y="807786"/>
                    <a:pt x="0" y="797480"/>
                  </a:cubicBezTo>
                  <a:lnTo>
                    <a:pt x="0" y="18661"/>
                  </a:lnTo>
                  <a:cubicBezTo>
                    <a:pt x="0" y="8355"/>
                    <a:pt x="8355" y="0"/>
                    <a:pt x="18661" y="0"/>
                  </a:cubicBezTo>
                  <a:close/>
                </a:path>
              </a:pathLst>
            </a:custGeom>
            <a:solidFill>
              <a:srgbClr val="FFFFFF"/>
            </a:solidFill>
          </p:spPr>
        </p:sp>
        <p:sp>
          <p:nvSpPr>
            <p:cNvPr id="16" name="TextBox 16"/>
            <p:cNvSpPr txBox="1"/>
            <p:nvPr/>
          </p:nvSpPr>
          <p:spPr>
            <a:xfrm>
              <a:off x="0" y="-47625"/>
              <a:ext cx="2198763" cy="863765"/>
            </a:xfrm>
            <a:prstGeom prst="rect">
              <a:avLst/>
            </a:prstGeom>
          </p:spPr>
          <p:txBody>
            <a:bodyPr lIns="50800" tIns="50800" rIns="50800" bIns="50800" rtlCol="0" anchor="ctr"/>
            <a:lstStyle/>
            <a:p>
              <a:pPr marL="431801" lvl="1" indent="-215900" algn="l">
                <a:lnSpc>
                  <a:spcPts val="2800"/>
                </a:lnSpc>
                <a:buFont typeface="Arial"/>
                <a:buChar char="•"/>
              </a:pPr>
              <a:r>
                <a:rPr lang="en-US" sz="2000" spc="52">
                  <a:solidFill>
                    <a:srgbClr val="000000"/>
                  </a:solidFill>
                  <a:latin typeface="Prompt Light"/>
                  <a:ea typeface="Prompt Light"/>
                  <a:cs typeface="Prompt Light"/>
                  <a:sym typeface="Prompt Light"/>
                </a:rPr>
                <a:t>B2B : Marketler, kafeler restoranlar.</a:t>
              </a:r>
            </a:p>
            <a:p>
              <a:pPr marL="431801" lvl="1" indent="-215900" algn="l">
                <a:lnSpc>
                  <a:spcPts val="2800"/>
                </a:lnSpc>
                <a:buFont typeface="Arial"/>
                <a:buChar char="•"/>
              </a:pPr>
              <a:r>
                <a:rPr lang="en-US" sz="2000" spc="52">
                  <a:solidFill>
                    <a:srgbClr val="000000"/>
                  </a:solidFill>
                  <a:latin typeface="Prompt Light"/>
                  <a:ea typeface="Prompt Light"/>
                  <a:cs typeface="Prompt Light"/>
                  <a:sym typeface="Prompt Light"/>
                </a:rPr>
                <a:t>B2C : Online platformlar</a:t>
              </a:r>
            </a:p>
            <a:p>
              <a:pPr algn="l">
                <a:lnSpc>
                  <a:spcPts val="2099"/>
                </a:lnSpc>
              </a:pPr>
              <a:endParaRPr lang="en-US" sz="2000" spc="52">
                <a:solidFill>
                  <a:srgbClr val="000000"/>
                </a:solidFill>
                <a:latin typeface="Prompt Light"/>
                <a:ea typeface="Prompt Light"/>
                <a:cs typeface="Prompt Light"/>
                <a:sym typeface="Prompt Light"/>
              </a:endParaRPr>
            </a:p>
          </p:txBody>
        </p:sp>
      </p:grpSp>
      <p:grpSp>
        <p:nvGrpSpPr>
          <p:cNvPr id="17" name="Group 17"/>
          <p:cNvGrpSpPr/>
          <p:nvPr/>
        </p:nvGrpSpPr>
        <p:grpSpPr>
          <a:xfrm>
            <a:off x="4062800" y="956360"/>
            <a:ext cx="2957669" cy="2810629"/>
            <a:chOff x="0" y="0"/>
            <a:chExt cx="870921" cy="827623"/>
          </a:xfrm>
        </p:grpSpPr>
        <p:sp>
          <p:nvSpPr>
            <p:cNvPr id="18" name="Freeform 18"/>
            <p:cNvSpPr/>
            <p:nvPr/>
          </p:nvSpPr>
          <p:spPr>
            <a:xfrm>
              <a:off x="0" y="0"/>
              <a:ext cx="870921" cy="827623"/>
            </a:xfrm>
            <a:custGeom>
              <a:avLst/>
              <a:gdLst/>
              <a:ahLst/>
              <a:cxnLst/>
              <a:rect l="l" t="t" r="r" b="b"/>
              <a:pathLst>
                <a:path w="870921" h="827623">
                  <a:moveTo>
                    <a:pt x="52352" y="0"/>
                  </a:moveTo>
                  <a:lnTo>
                    <a:pt x="818570" y="0"/>
                  </a:lnTo>
                  <a:cubicBezTo>
                    <a:pt x="847482" y="0"/>
                    <a:pt x="870921" y="23439"/>
                    <a:pt x="870921" y="52352"/>
                  </a:cubicBezTo>
                  <a:lnTo>
                    <a:pt x="870921" y="775272"/>
                  </a:lnTo>
                  <a:cubicBezTo>
                    <a:pt x="870921" y="789156"/>
                    <a:pt x="865405" y="802472"/>
                    <a:pt x="855588" y="812290"/>
                  </a:cubicBezTo>
                  <a:cubicBezTo>
                    <a:pt x="845770" y="822108"/>
                    <a:pt x="832454" y="827623"/>
                    <a:pt x="818570" y="827623"/>
                  </a:cubicBezTo>
                  <a:lnTo>
                    <a:pt x="52352" y="827623"/>
                  </a:lnTo>
                  <a:cubicBezTo>
                    <a:pt x="38467" y="827623"/>
                    <a:pt x="25151" y="822108"/>
                    <a:pt x="15333" y="812290"/>
                  </a:cubicBezTo>
                  <a:cubicBezTo>
                    <a:pt x="5516" y="802472"/>
                    <a:pt x="0" y="789156"/>
                    <a:pt x="0" y="775272"/>
                  </a:cubicBezTo>
                  <a:lnTo>
                    <a:pt x="0" y="52352"/>
                  </a:lnTo>
                  <a:cubicBezTo>
                    <a:pt x="0" y="38467"/>
                    <a:pt x="5516" y="25151"/>
                    <a:pt x="15333" y="15333"/>
                  </a:cubicBezTo>
                  <a:cubicBezTo>
                    <a:pt x="25151" y="5516"/>
                    <a:pt x="38467" y="0"/>
                    <a:pt x="52352" y="0"/>
                  </a:cubicBezTo>
                  <a:close/>
                </a:path>
              </a:pathLst>
            </a:custGeom>
            <a:solidFill>
              <a:srgbClr val="FFFFFF"/>
            </a:solidFill>
          </p:spPr>
        </p:sp>
        <p:sp>
          <p:nvSpPr>
            <p:cNvPr id="19" name="TextBox 19"/>
            <p:cNvSpPr txBox="1"/>
            <p:nvPr/>
          </p:nvSpPr>
          <p:spPr>
            <a:xfrm>
              <a:off x="0" y="-28575"/>
              <a:ext cx="870921" cy="856198"/>
            </a:xfrm>
            <a:prstGeom prst="rect">
              <a:avLst/>
            </a:prstGeom>
          </p:spPr>
          <p:txBody>
            <a:bodyPr lIns="50800" tIns="50800" rIns="50800" bIns="50800" rtlCol="0" anchor="ctr"/>
            <a:lstStyle/>
            <a:p>
              <a:pPr algn="l">
                <a:lnSpc>
                  <a:spcPts val="1959"/>
                </a:lnSpc>
              </a:pPr>
              <a:endParaRPr/>
            </a:p>
            <a:p>
              <a:pPr algn="l">
                <a:lnSpc>
                  <a:spcPts val="1959"/>
                </a:lnSpc>
              </a:pPr>
              <a:endParaRPr/>
            </a:p>
            <a:p>
              <a:pPr marL="302257" lvl="1" indent="-151129" algn="l">
                <a:lnSpc>
                  <a:spcPts val="1959"/>
                </a:lnSpc>
                <a:buFont typeface="Arial"/>
                <a:buChar char="•"/>
              </a:pPr>
              <a:r>
                <a:rPr lang="en-US" sz="1399" spc="36">
                  <a:solidFill>
                    <a:srgbClr val="000000"/>
                  </a:solidFill>
                  <a:latin typeface="Prompt Light"/>
                  <a:ea typeface="Prompt Light"/>
                  <a:cs typeface="Prompt Light"/>
                  <a:sym typeface="Prompt Light"/>
                </a:rPr>
                <a:t>ÜRETİM VE TEDARİK</a:t>
              </a:r>
            </a:p>
            <a:p>
              <a:pPr marL="302257" lvl="1" indent="-151129" algn="l">
                <a:lnSpc>
                  <a:spcPts val="1959"/>
                </a:lnSpc>
                <a:buFont typeface="Arial"/>
                <a:buChar char="•"/>
              </a:pPr>
              <a:r>
                <a:rPr lang="en-US" sz="1399" spc="36">
                  <a:solidFill>
                    <a:srgbClr val="000000"/>
                  </a:solidFill>
                  <a:latin typeface="Prompt Light"/>
                  <a:ea typeface="Prompt Light"/>
                  <a:cs typeface="Prompt Light"/>
                  <a:sym typeface="Prompt Light"/>
                </a:rPr>
                <a:t>MÜŞTERİ İLİŞKİLERİ VE SATIŞ</a:t>
              </a:r>
            </a:p>
            <a:p>
              <a:pPr marL="302257" lvl="1" indent="-151129" algn="l">
                <a:lnSpc>
                  <a:spcPts val="1959"/>
                </a:lnSpc>
                <a:buFont typeface="Arial"/>
                <a:buChar char="•"/>
              </a:pPr>
              <a:r>
                <a:rPr lang="en-US" sz="1399" spc="36">
                  <a:solidFill>
                    <a:srgbClr val="000000"/>
                  </a:solidFill>
                  <a:latin typeface="Prompt Light"/>
                  <a:ea typeface="Prompt Light"/>
                  <a:cs typeface="Prompt Light"/>
                  <a:sym typeface="Prompt Light"/>
                </a:rPr>
                <a:t>DAĞITIM VE İNOVASYON</a:t>
              </a:r>
            </a:p>
            <a:p>
              <a:pPr marL="302257" lvl="1" indent="-151129" algn="l">
                <a:lnSpc>
                  <a:spcPts val="1959"/>
                </a:lnSpc>
                <a:buFont typeface="Arial"/>
                <a:buChar char="•"/>
              </a:pPr>
              <a:r>
                <a:rPr lang="en-US" sz="1399" spc="36">
                  <a:solidFill>
                    <a:srgbClr val="000000"/>
                  </a:solidFill>
                  <a:latin typeface="Prompt Light"/>
                  <a:ea typeface="Prompt Light"/>
                  <a:cs typeface="Prompt Light"/>
                  <a:sym typeface="Prompt Light"/>
                </a:rPr>
                <a:t>YASAL VE FİNANSAL YÖNETİM</a:t>
              </a:r>
            </a:p>
            <a:p>
              <a:pPr marL="302257" lvl="1" indent="-151129" algn="l">
                <a:lnSpc>
                  <a:spcPts val="1959"/>
                </a:lnSpc>
                <a:buFont typeface="Arial"/>
                <a:buChar char="•"/>
              </a:pPr>
              <a:r>
                <a:rPr lang="en-US" sz="1399" spc="36">
                  <a:solidFill>
                    <a:srgbClr val="000000"/>
                  </a:solidFill>
                  <a:latin typeface="Prompt Light"/>
                  <a:ea typeface="Prompt Light"/>
                  <a:cs typeface="Prompt Light"/>
                  <a:sym typeface="Prompt Light"/>
                </a:rPr>
                <a:t>ÜRÜN GELİŞTİRME VE İNOVASYON</a:t>
              </a:r>
            </a:p>
          </p:txBody>
        </p:sp>
      </p:grpSp>
      <p:grpSp>
        <p:nvGrpSpPr>
          <p:cNvPr id="20" name="Group 20"/>
          <p:cNvGrpSpPr/>
          <p:nvPr/>
        </p:nvGrpSpPr>
        <p:grpSpPr>
          <a:xfrm>
            <a:off x="10982197" y="956360"/>
            <a:ext cx="2957669" cy="2701041"/>
            <a:chOff x="0" y="0"/>
            <a:chExt cx="870921" cy="795354"/>
          </a:xfrm>
        </p:grpSpPr>
        <p:sp>
          <p:nvSpPr>
            <p:cNvPr id="21" name="Freeform 21"/>
            <p:cNvSpPr/>
            <p:nvPr/>
          </p:nvSpPr>
          <p:spPr>
            <a:xfrm>
              <a:off x="0" y="0"/>
              <a:ext cx="870921" cy="795354"/>
            </a:xfrm>
            <a:custGeom>
              <a:avLst/>
              <a:gdLst/>
              <a:ahLst/>
              <a:cxnLst/>
              <a:rect l="l" t="t" r="r" b="b"/>
              <a:pathLst>
                <a:path w="870921" h="795354">
                  <a:moveTo>
                    <a:pt x="52352" y="0"/>
                  </a:moveTo>
                  <a:lnTo>
                    <a:pt x="818570" y="0"/>
                  </a:lnTo>
                  <a:cubicBezTo>
                    <a:pt x="847482" y="0"/>
                    <a:pt x="870921" y="23439"/>
                    <a:pt x="870921" y="52352"/>
                  </a:cubicBezTo>
                  <a:lnTo>
                    <a:pt x="870921" y="743002"/>
                  </a:lnTo>
                  <a:cubicBezTo>
                    <a:pt x="870921" y="771915"/>
                    <a:pt x="847482" y="795354"/>
                    <a:pt x="818570" y="795354"/>
                  </a:cubicBezTo>
                  <a:lnTo>
                    <a:pt x="52352" y="795354"/>
                  </a:lnTo>
                  <a:cubicBezTo>
                    <a:pt x="38467" y="795354"/>
                    <a:pt x="25151" y="789838"/>
                    <a:pt x="15333" y="780020"/>
                  </a:cubicBezTo>
                  <a:cubicBezTo>
                    <a:pt x="5516" y="770203"/>
                    <a:pt x="0" y="756887"/>
                    <a:pt x="0" y="743002"/>
                  </a:cubicBezTo>
                  <a:lnTo>
                    <a:pt x="0" y="52352"/>
                  </a:lnTo>
                  <a:cubicBezTo>
                    <a:pt x="0" y="38467"/>
                    <a:pt x="5516" y="25151"/>
                    <a:pt x="15333" y="15333"/>
                  </a:cubicBezTo>
                  <a:cubicBezTo>
                    <a:pt x="25151" y="5516"/>
                    <a:pt x="38467" y="0"/>
                    <a:pt x="52352" y="0"/>
                  </a:cubicBezTo>
                  <a:close/>
                </a:path>
              </a:pathLst>
            </a:custGeom>
            <a:solidFill>
              <a:srgbClr val="FFFFFF"/>
            </a:solidFill>
          </p:spPr>
        </p:sp>
        <p:sp>
          <p:nvSpPr>
            <p:cNvPr id="22" name="TextBox 22"/>
            <p:cNvSpPr txBox="1"/>
            <p:nvPr/>
          </p:nvSpPr>
          <p:spPr>
            <a:xfrm>
              <a:off x="0" y="-19050"/>
              <a:ext cx="870921" cy="814404"/>
            </a:xfrm>
            <a:prstGeom prst="rect">
              <a:avLst/>
            </a:prstGeom>
          </p:spPr>
          <p:txBody>
            <a:bodyPr lIns="50800" tIns="50800" rIns="50800" bIns="50800" rtlCol="0" anchor="ctr"/>
            <a:lstStyle/>
            <a:p>
              <a:pPr algn="l">
                <a:lnSpc>
                  <a:spcPts val="2099"/>
                </a:lnSpc>
              </a:pPr>
              <a:endParaRPr/>
            </a:p>
            <a:p>
              <a:pPr algn="l">
                <a:lnSpc>
                  <a:spcPts val="2099"/>
                </a:lnSpc>
              </a:pPr>
              <a:endParaRP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SOSYAL MEDYA ETKİLEŞİMİ</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SADAKAT PROGRAMLARI</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GERİ BİLDİRİM DEĞERLENDİRME</a:t>
              </a:r>
            </a:p>
          </p:txBody>
        </p:sp>
      </p:grpSp>
      <p:grpSp>
        <p:nvGrpSpPr>
          <p:cNvPr id="23" name="Group 23"/>
          <p:cNvGrpSpPr/>
          <p:nvPr/>
        </p:nvGrpSpPr>
        <p:grpSpPr>
          <a:xfrm>
            <a:off x="4062800" y="3877970"/>
            <a:ext cx="2957669" cy="2787054"/>
            <a:chOff x="0" y="0"/>
            <a:chExt cx="864601" cy="814726"/>
          </a:xfrm>
        </p:grpSpPr>
        <p:sp>
          <p:nvSpPr>
            <p:cNvPr id="24" name="Freeform 24"/>
            <p:cNvSpPr/>
            <p:nvPr/>
          </p:nvSpPr>
          <p:spPr>
            <a:xfrm>
              <a:off x="0" y="0"/>
              <a:ext cx="864601" cy="814726"/>
            </a:xfrm>
            <a:custGeom>
              <a:avLst/>
              <a:gdLst/>
              <a:ahLst/>
              <a:cxnLst/>
              <a:rect l="l" t="t" r="r" b="b"/>
              <a:pathLst>
                <a:path w="864601" h="814726">
                  <a:moveTo>
                    <a:pt x="52352" y="0"/>
                  </a:moveTo>
                  <a:lnTo>
                    <a:pt x="812249" y="0"/>
                  </a:lnTo>
                  <a:cubicBezTo>
                    <a:pt x="826134" y="0"/>
                    <a:pt x="839450" y="5516"/>
                    <a:pt x="849268" y="15333"/>
                  </a:cubicBezTo>
                  <a:cubicBezTo>
                    <a:pt x="859085" y="25151"/>
                    <a:pt x="864601" y="38467"/>
                    <a:pt x="864601" y="52352"/>
                  </a:cubicBezTo>
                  <a:lnTo>
                    <a:pt x="864601" y="762375"/>
                  </a:lnTo>
                  <a:cubicBezTo>
                    <a:pt x="864601" y="791287"/>
                    <a:pt x="841162" y="814726"/>
                    <a:pt x="812249" y="814726"/>
                  </a:cubicBezTo>
                  <a:lnTo>
                    <a:pt x="52352" y="814726"/>
                  </a:lnTo>
                  <a:cubicBezTo>
                    <a:pt x="38467" y="814726"/>
                    <a:pt x="25151" y="809210"/>
                    <a:pt x="15333" y="799393"/>
                  </a:cubicBezTo>
                  <a:cubicBezTo>
                    <a:pt x="5516" y="789575"/>
                    <a:pt x="0" y="776259"/>
                    <a:pt x="0" y="762375"/>
                  </a:cubicBezTo>
                  <a:lnTo>
                    <a:pt x="0" y="52352"/>
                  </a:lnTo>
                  <a:cubicBezTo>
                    <a:pt x="0" y="38467"/>
                    <a:pt x="5516" y="25151"/>
                    <a:pt x="15333" y="15333"/>
                  </a:cubicBezTo>
                  <a:cubicBezTo>
                    <a:pt x="25151" y="5516"/>
                    <a:pt x="38467" y="0"/>
                    <a:pt x="52352" y="0"/>
                  </a:cubicBezTo>
                  <a:close/>
                </a:path>
              </a:pathLst>
            </a:custGeom>
            <a:solidFill>
              <a:srgbClr val="FFFFFF"/>
            </a:solidFill>
          </p:spPr>
        </p:sp>
        <p:sp>
          <p:nvSpPr>
            <p:cNvPr id="25" name="TextBox 25"/>
            <p:cNvSpPr txBox="1"/>
            <p:nvPr/>
          </p:nvSpPr>
          <p:spPr>
            <a:xfrm>
              <a:off x="0" y="-19050"/>
              <a:ext cx="864601" cy="833776"/>
            </a:xfrm>
            <a:prstGeom prst="rect">
              <a:avLst/>
            </a:prstGeom>
          </p:spPr>
          <p:txBody>
            <a:bodyPr lIns="50800" tIns="50800" rIns="50800" bIns="50800" rtlCol="0" anchor="ctr"/>
            <a:lstStyle/>
            <a:p>
              <a:pPr algn="l">
                <a:lnSpc>
                  <a:spcPts val="2099"/>
                </a:lnSpc>
              </a:pPr>
              <a:endParaRPr/>
            </a:p>
            <a:p>
              <a:pPr algn="l">
                <a:lnSpc>
                  <a:spcPts val="2099"/>
                </a:lnSpc>
              </a:pPr>
              <a:endParaRP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FİZİKSEL KAYNAKLAR</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MALİ KAYNAKLAR</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İNSAN KAYNAKLARI</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MARKA VE İTİBAR</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TEKNOLOJİ KAYNAKLARI</a:t>
              </a:r>
            </a:p>
          </p:txBody>
        </p:sp>
      </p:grpSp>
      <p:grpSp>
        <p:nvGrpSpPr>
          <p:cNvPr id="26" name="Group 26"/>
          <p:cNvGrpSpPr/>
          <p:nvPr/>
        </p:nvGrpSpPr>
        <p:grpSpPr>
          <a:xfrm>
            <a:off x="10960577" y="3781226"/>
            <a:ext cx="2979289" cy="2819704"/>
            <a:chOff x="0" y="0"/>
            <a:chExt cx="870921" cy="824270"/>
          </a:xfrm>
        </p:grpSpPr>
        <p:sp>
          <p:nvSpPr>
            <p:cNvPr id="27" name="Freeform 27"/>
            <p:cNvSpPr/>
            <p:nvPr/>
          </p:nvSpPr>
          <p:spPr>
            <a:xfrm>
              <a:off x="0" y="0"/>
              <a:ext cx="870921" cy="824270"/>
            </a:xfrm>
            <a:custGeom>
              <a:avLst/>
              <a:gdLst/>
              <a:ahLst/>
              <a:cxnLst/>
              <a:rect l="l" t="t" r="r" b="b"/>
              <a:pathLst>
                <a:path w="870921" h="824270">
                  <a:moveTo>
                    <a:pt x="51972" y="0"/>
                  </a:moveTo>
                  <a:lnTo>
                    <a:pt x="818949" y="0"/>
                  </a:lnTo>
                  <a:cubicBezTo>
                    <a:pt x="832733" y="0"/>
                    <a:pt x="845952" y="5476"/>
                    <a:pt x="855699" y="15222"/>
                  </a:cubicBezTo>
                  <a:cubicBezTo>
                    <a:pt x="865445" y="24969"/>
                    <a:pt x="870921" y="38188"/>
                    <a:pt x="870921" y="51972"/>
                  </a:cubicBezTo>
                  <a:lnTo>
                    <a:pt x="870921" y="772299"/>
                  </a:lnTo>
                  <a:cubicBezTo>
                    <a:pt x="870921" y="786083"/>
                    <a:pt x="865445" y="799302"/>
                    <a:pt x="855699" y="809048"/>
                  </a:cubicBezTo>
                  <a:cubicBezTo>
                    <a:pt x="845952" y="818795"/>
                    <a:pt x="832733" y="824270"/>
                    <a:pt x="818949" y="824270"/>
                  </a:cubicBezTo>
                  <a:lnTo>
                    <a:pt x="51972" y="824270"/>
                  </a:lnTo>
                  <a:cubicBezTo>
                    <a:pt x="38188" y="824270"/>
                    <a:pt x="24969" y="818795"/>
                    <a:pt x="15222" y="809048"/>
                  </a:cubicBezTo>
                  <a:cubicBezTo>
                    <a:pt x="5476" y="799302"/>
                    <a:pt x="0" y="786083"/>
                    <a:pt x="0" y="772299"/>
                  </a:cubicBezTo>
                  <a:lnTo>
                    <a:pt x="0" y="51972"/>
                  </a:lnTo>
                  <a:cubicBezTo>
                    <a:pt x="0" y="38188"/>
                    <a:pt x="5476" y="24969"/>
                    <a:pt x="15222" y="15222"/>
                  </a:cubicBezTo>
                  <a:cubicBezTo>
                    <a:pt x="24969" y="5476"/>
                    <a:pt x="38188" y="0"/>
                    <a:pt x="51972" y="0"/>
                  </a:cubicBezTo>
                  <a:close/>
                </a:path>
              </a:pathLst>
            </a:custGeom>
            <a:solidFill>
              <a:srgbClr val="FFFFFF"/>
            </a:solidFill>
          </p:spPr>
        </p:sp>
        <p:sp>
          <p:nvSpPr>
            <p:cNvPr id="28" name="TextBox 28"/>
            <p:cNvSpPr txBox="1"/>
            <p:nvPr/>
          </p:nvSpPr>
          <p:spPr>
            <a:xfrm>
              <a:off x="0" y="-19050"/>
              <a:ext cx="870921" cy="843320"/>
            </a:xfrm>
            <a:prstGeom prst="rect">
              <a:avLst/>
            </a:prstGeom>
          </p:spPr>
          <p:txBody>
            <a:bodyPr lIns="50800" tIns="50800" rIns="50800" bIns="50800" rtlCol="0" anchor="ctr"/>
            <a:lstStyle/>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FİZİKSEL MARKETLER</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ONLINE SATIŞ PLATFORMLARI</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RESMİ WEB SİTESİ VE MOBİL UYGULAMA</a:t>
              </a:r>
            </a:p>
            <a:p>
              <a:pPr marL="323847" lvl="1" indent="-161923" algn="l">
                <a:lnSpc>
                  <a:spcPts val="2099"/>
                </a:lnSpc>
                <a:buFont typeface="Arial"/>
                <a:buChar char="•"/>
              </a:pPr>
              <a:r>
                <a:rPr lang="en-US" sz="1499" spc="38">
                  <a:solidFill>
                    <a:srgbClr val="000000"/>
                  </a:solidFill>
                  <a:latin typeface="Prompt Light"/>
                  <a:ea typeface="Prompt Light"/>
                  <a:cs typeface="Prompt Light"/>
                  <a:sym typeface="Prompt Light"/>
                </a:rPr>
                <a:t>SOSYAL MEDYA VE INFLUENCER İŞBİRLİKLERİ</a:t>
              </a:r>
            </a:p>
          </p:txBody>
        </p:sp>
      </p:grpSp>
      <p:sp>
        <p:nvSpPr>
          <p:cNvPr id="29" name="TextBox 29"/>
          <p:cNvSpPr txBox="1"/>
          <p:nvPr/>
        </p:nvSpPr>
        <p:spPr>
          <a:xfrm>
            <a:off x="4262151" y="1223060"/>
            <a:ext cx="2203134" cy="238125"/>
          </a:xfrm>
          <a:prstGeom prst="rect">
            <a:avLst/>
          </a:prstGeom>
        </p:spPr>
        <p:txBody>
          <a:bodyPr lIns="0" tIns="0" rIns="0" bIns="0" rtlCol="0" anchor="t">
            <a:spAutoFit/>
          </a:bodyPr>
          <a:lstStyle/>
          <a:p>
            <a:pPr marL="0" lvl="0" indent="0" algn="l">
              <a:lnSpc>
                <a:spcPts val="1922"/>
              </a:lnSpc>
              <a:spcBef>
                <a:spcPct val="0"/>
              </a:spcBef>
            </a:pPr>
            <a:r>
              <a:rPr lang="en-US" sz="1602" b="1">
                <a:solidFill>
                  <a:srgbClr val="2F3B69"/>
                </a:solidFill>
                <a:latin typeface="Josefin Sans Bold"/>
                <a:ea typeface="Josefin Sans Bold"/>
                <a:cs typeface="Josefin Sans Bold"/>
                <a:sym typeface="Josefin Sans Bold"/>
              </a:rPr>
              <a:t>KİLİT ETKİNLİKLER</a:t>
            </a:r>
          </a:p>
        </p:txBody>
      </p:sp>
      <p:sp>
        <p:nvSpPr>
          <p:cNvPr id="30" name="Freeform 30"/>
          <p:cNvSpPr/>
          <p:nvPr/>
        </p:nvSpPr>
        <p:spPr>
          <a:xfrm>
            <a:off x="6090998" y="1119869"/>
            <a:ext cx="437110" cy="437110"/>
          </a:xfrm>
          <a:custGeom>
            <a:avLst/>
            <a:gdLst/>
            <a:ahLst/>
            <a:cxnLst/>
            <a:rect l="l" t="t" r="r" b="b"/>
            <a:pathLst>
              <a:path w="437110" h="437110">
                <a:moveTo>
                  <a:pt x="0" y="0"/>
                </a:moveTo>
                <a:lnTo>
                  <a:pt x="437109" y="0"/>
                </a:lnTo>
                <a:lnTo>
                  <a:pt x="437109" y="437110"/>
                </a:lnTo>
                <a:lnTo>
                  <a:pt x="0" y="437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a:off x="8021315" y="6316107"/>
            <a:ext cx="394745" cy="405055"/>
          </a:xfrm>
          <a:custGeom>
            <a:avLst/>
            <a:gdLst/>
            <a:ahLst/>
            <a:cxnLst/>
            <a:rect l="l" t="t" r="r" b="b"/>
            <a:pathLst>
              <a:path w="394745" h="405055">
                <a:moveTo>
                  <a:pt x="0" y="0"/>
                </a:moveTo>
                <a:lnTo>
                  <a:pt x="394744" y="0"/>
                </a:lnTo>
                <a:lnTo>
                  <a:pt x="394744" y="405055"/>
                </a:lnTo>
                <a:lnTo>
                  <a:pt x="0" y="405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a:off x="12959236" y="3372899"/>
            <a:ext cx="266234" cy="398988"/>
          </a:xfrm>
          <a:custGeom>
            <a:avLst/>
            <a:gdLst/>
            <a:ahLst/>
            <a:cxnLst/>
            <a:rect l="l" t="t" r="r" b="b"/>
            <a:pathLst>
              <a:path w="266234" h="398988">
                <a:moveTo>
                  <a:pt x="0" y="0"/>
                </a:moveTo>
                <a:lnTo>
                  <a:pt x="266233" y="0"/>
                </a:lnTo>
                <a:lnTo>
                  <a:pt x="266233" y="398988"/>
                </a:lnTo>
                <a:lnTo>
                  <a:pt x="0" y="3989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a:off x="13030245" y="1160822"/>
            <a:ext cx="390449" cy="341465"/>
          </a:xfrm>
          <a:custGeom>
            <a:avLst/>
            <a:gdLst/>
            <a:ahLst/>
            <a:cxnLst/>
            <a:rect l="l" t="t" r="r" b="b"/>
            <a:pathLst>
              <a:path w="390449" h="341465">
                <a:moveTo>
                  <a:pt x="0" y="0"/>
                </a:moveTo>
                <a:lnTo>
                  <a:pt x="390448" y="0"/>
                </a:lnTo>
                <a:lnTo>
                  <a:pt x="390448" y="341465"/>
                </a:lnTo>
                <a:lnTo>
                  <a:pt x="0" y="3414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6295744" y="4034024"/>
            <a:ext cx="445895" cy="344454"/>
          </a:xfrm>
          <a:custGeom>
            <a:avLst/>
            <a:gdLst/>
            <a:ahLst/>
            <a:cxnLst/>
            <a:rect l="l" t="t" r="r" b="b"/>
            <a:pathLst>
              <a:path w="445895" h="344454">
                <a:moveTo>
                  <a:pt x="0" y="0"/>
                </a:moveTo>
                <a:lnTo>
                  <a:pt x="445895" y="0"/>
                </a:lnTo>
                <a:lnTo>
                  <a:pt x="445895" y="344454"/>
                </a:lnTo>
                <a:lnTo>
                  <a:pt x="0" y="3444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Freeform 35"/>
          <p:cNvSpPr/>
          <p:nvPr/>
        </p:nvSpPr>
        <p:spPr>
          <a:xfrm>
            <a:off x="16430749" y="6316107"/>
            <a:ext cx="415635" cy="405055"/>
          </a:xfrm>
          <a:custGeom>
            <a:avLst/>
            <a:gdLst/>
            <a:ahLst/>
            <a:cxnLst/>
            <a:rect l="l" t="t" r="r" b="b"/>
            <a:pathLst>
              <a:path w="415635" h="405055">
                <a:moveTo>
                  <a:pt x="0" y="0"/>
                </a:moveTo>
                <a:lnTo>
                  <a:pt x="415635" y="0"/>
                </a:lnTo>
                <a:lnTo>
                  <a:pt x="415635" y="405055"/>
                </a:lnTo>
                <a:lnTo>
                  <a:pt x="0" y="40505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Freeform 36"/>
          <p:cNvSpPr/>
          <p:nvPr/>
        </p:nvSpPr>
        <p:spPr>
          <a:xfrm>
            <a:off x="10001529" y="1368937"/>
            <a:ext cx="423931" cy="423931"/>
          </a:xfrm>
          <a:custGeom>
            <a:avLst/>
            <a:gdLst/>
            <a:ahLst/>
            <a:cxnLst/>
            <a:rect l="l" t="t" r="r" b="b"/>
            <a:pathLst>
              <a:path w="423931" h="423931">
                <a:moveTo>
                  <a:pt x="0" y="0"/>
                </a:moveTo>
                <a:lnTo>
                  <a:pt x="423931" y="0"/>
                </a:lnTo>
                <a:lnTo>
                  <a:pt x="423931" y="423931"/>
                </a:lnTo>
                <a:lnTo>
                  <a:pt x="0" y="4239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7" name="TextBox 37"/>
          <p:cNvSpPr txBox="1"/>
          <p:nvPr/>
        </p:nvSpPr>
        <p:spPr>
          <a:xfrm>
            <a:off x="667098" y="16766"/>
            <a:ext cx="11361973" cy="771525"/>
          </a:xfrm>
          <a:prstGeom prst="rect">
            <a:avLst/>
          </a:prstGeom>
        </p:spPr>
        <p:txBody>
          <a:bodyPr lIns="0" tIns="0" rIns="0" bIns="0" rtlCol="0" anchor="t">
            <a:spAutoFit/>
          </a:bodyPr>
          <a:lstStyle/>
          <a:p>
            <a:pPr marL="0" lvl="0" indent="0" algn="l">
              <a:lnSpc>
                <a:spcPts val="6299"/>
              </a:lnSpc>
              <a:spcBef>
                <a:spcPct val="0"/>
              </a:spcBef>
            </a:pPr>
            <a:r>
              <a:rPr lang="en-US" sz="4500" spc="225">
                <a:solidFill>
                  <a:srgbClr val="4E62AF"/>
                </a:solidFill>
                <a:latin typeface="Neue Machina"/>
                <a:ea typeface="Neue Machina"/>
                <a:cs typeface="Neue Machina"/>
                <a:sym typeface="Neue Machina"/>
              </a:rPr>
              <a:t>CHURCHILLA İŞ MODELİ KANVASI</a:t>
            </a:r>
          </a:p>
        </p:txBody>
      </p:sp>
      <p:sp>
        <p:nvSpPr>
          <p:cNvPr id="38" name="TextBox 38"/>
          <p:cNvSpPr txBox="1"/>
          <p:nvPr/>
        </p:nvSpPr>
        <p:spPr>
          <a:xfrm>
            <a:off x="7544344" y="1151297"/>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DEĞER ÖNERİLERİ</a:t>
            </a:r>
          </a:p>
        </p:txBody>
      </p:sp>
      <p:sp>
        <p:nvSpPr>
          <p:cNvPr id="39" name="TextBox 39"/>
          <p:cNvSpPr txBox="1"/>
          <p:nvPr/>
        </p:nvSpPr>
        <p:spPr>
          <a:xfrm>
            <a:off x="11140043" y="1146316"/>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MÜŞTERI İLİŞKİLERİ</a:t>
            </a:r>
          </a:p>
        </p:txBody>
      </p:sp>
      <p:sp>
        <p:nvSpPr>
          <p:cNvPr id="40" name="TextBox 40"/>
          <p:cNvSpPr txBox="1"/>
          <p:nvPr/>
        </p:nvSpPr>
        <p:spPr>
          <a:xfrm>
            <a:off x="14501841" y="1213535"/>
            <a:ext cx="2186887" cy="5429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MÜŞTERI KESITLERI</a:t>
            </a:r>
          </a:p>
        </p:txBody>
      </p:sp>
      <p:sp>
        <p:nvSpPr>
          <p:cNvPr id="41" name="TextBox 41"/>
          <p:cNvSpPr txBox="1"/>
          <p:nvPr/>
        </p:nvSpPr>
        <p:spPr>
          <a:xfrm>
            <a:off x="489435" y="1213535"/>
            <a:ext cx="2194940"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KİLİT ORTAKLAR</a:t>
            </a:r>
          </a:p>
        </p:txBody>
      </p:sp>
      <p:sp>
        <p:nvSpPr>
          <p:cNvPr id="42" name="TextBox 42"/>
          <p:cNvSpPr txBox="1"/>
          <p:nvPr/>
        </p:nvSpPr>
        <p:spPr>
          <a:xfrm>
            <a:off x="808126" y="7124805"/>
            <a:ext cx="2743024"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MALİYET YAPISI</a:t>
            </a:r>
          </a:p>
        </p:txBody>
      </p:sp>
      <p:sp>
        <p:nvSpPr>
          <p:cNvPr id="43" name="TextBox 43"/>
          <p:cNvSpPr txBox="1"/>
          <p:nvPr/>
        </p:nvSpPr>
        <p:spPr>
          <a:xfrm>
            <a:off x="9604442" y="7124805"/>
            <a:ext cx="3071201" cy="276225"/>
          </a:xfrm>
          <a:prstGeom prst="rect">
            <a:avLst/>
          </a:prstGeom>
        </p:spPr>
        <p:txBody>
          <a:bodyPr lIns="0" tIns="0" rIns="0" bIns="0" rtlCol="0" anchor="t">
            <a:spAutoFit/>
          </a:bodyPr>
          <a:lstStyle/>
          <a:p>
            <a:pPr marL="0" lvl="0" indent="0" algn="l">
              <a:lnSpc>
                <a:spcPts val="2162"/>
              </a:lnSpc>
            </a:pPr>
            <a:r>
              <a:rPr lang="en-US" sz="1802" b="1">
                <a:solidFill>
                  <a:srgbClr val="2F3B69"/>
                </a:solidFill>
                <a:latin typeface="Josefin Sans Bold"/>
                <a:ea typeface="Josefin Sans Bold"/>
                <a:cs typeface="Josefin Sans Bold"/>
                <a:sym typeface="Josefin Sans Bold"/>
              </a:rPr>
              <a:t>GELİR KAYNAKLARI</a:t>
            </a:r>
          </a:p>
        </p:txBody>
      </p:sp>
      <p:sp>
        <p:nvSpPr>
          <p:cNvPr id="44" name="TextBox 44"/>
          <p:cNvSpPr txBox="1"/>
          <p:nvPr/>
        </p:nvSpPr>
        <p:spPr>
          <a:xfrm>
            <a:off x="4230230" y="4102253"/>
            <a:ext cx="1804011" cy="5429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KİLİT KAYNAKLAR</a:t>
            </a:r>
          </a:p>
        </p:txBody>
      </p:sp>
      <p:sp>
        <p:nvSpPr>
          <p:cNvPr id="45" name="TextBox 45"/>
          <p:cNvSpPr txBox="1"/>
          <p:nvPr/>
        </p:nvSpPr>
        <p:spPr>
          <a:xfrm>
            <a:off x="11081539" y="4024499"/>
            <a:ext cx="2203134" cy="276225"/>
          </a:xfrm>
          <a:prstGeom prst="rect">
            <a:avLst/>
          </a:prstGeom>
        </p:spPr>
        <p:txBody>
          <a:bodyPr lIns="0" tIns="0" rIns="0" bIns="0" rtlCol="0" anchor="t">
            <a:spAutoFit/>
          </a:bodyPr>
          <a:lstStyle/>
          <a:p>
            <a:pPr marL="0" lvl="0" indent="0" algn="l">
              <a:lnSpc>
                <a:spcPts val="2162"/>
              </a:lnSpc>
              <a:spcBef>
                <a:spcPct val="0"/>
              </a:spcBef>
            </a:pPr>
            <a:r>
              <a:rPr lang="en-US" sz="1802" b="1">
                <a:solidFill>
                  <a:srgbClr val="2F3B69"/>
                </a:solidFill>
                <a:latin typeface="Josefin Sans Bold"/>
                <a:ea typeface="Josefin Sans Bold"/>
                <a:cs typeface="Josefin Sans Bold"/>
                <a:sym typeface="Josefin Sans Bold"/>
              </a:rPr>
              <a:t>KANALLAR</a:t>
            </a:r>
          </a:p>
        </p:txBody>
      </p:sp>
      <p:sp>
        <p:nvSpPr>
          <p:cNvPr id="46" name="TextBox 46"/>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03453" y="4808827"/>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F4C200"/>
            </a:solidFill>
          </p:spPr>
        </p:sp>
        <p:sp>
          <p:nvSpPr>
            <p:cNvPr id="4" name="TextBox 4"/>
            <p:cNvSpPr txBox="1"/>
            <p:nvPr/>
          </p:nvSpPr>
          <p:spPr>
            <a:xfrm>
              <a:off x="127000" y="165100"/>
              <a:ext cx="558800" cy="596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603453" y="2237077"/>
            <a:ext cx="3086100" cy="1521351"/>
            <a:chOff x="0" y="0"/>
            <a:chExt cx="812800" cy="400685"/>
          </a:xfrm>
        </p:grpSpPr>
        <p:sp>
          <p:nvSpPr>
            <p:cNvPr id="6" name="Freeform 6"/>
            <p:cNvSpPr/>
            <p:nvPr/>
          </p:nvSpPr>
          <p:spPr>
            <a:xfrm>
              <a:off x="0" y="0"/>
              <a:ext cx="812800" cy="400685"/>
            </a:xfrm>
            <a:custGeom>
              <a:avLst/>
              <a:gdLst/>
              <a:ahLst/>
              <a:cxnLst/>
              <a:rect l="l" t="t" r="r" b="b"/>
              <a:pathLst>
                <a:path w="812800" h="400685">
                  <a:moveTo>
                    <a:pt x="127941" y="0"/>
                  </a:moveTo>
                  <a:lnTo>
                    <a:pt x="684859" y="0"/>
                  </a:lnTo>
                  <a:cubicBezTo>
                    <a:pt x="718791" y="0"/>
                    <a:pt x="751333" y="13479"/>
                    <a:pt x="775327" y="37473"/>
                  </a:cubicBezTo>
                  <a:cubicBezTo>
                    <a:pt x="799321" y="61467"/>
                    <a:pt x="812800" y="94009"/>
                    <a:pt x="812800" y="127941"/>
                  </a:cubicBezTo>
                  <a:lnTo>
                    <a:pt x="812800" y="272744"/>
                  </a:lnTo>
                  <a:cubicBezTo>
                    <a:pt x="812800" y="306676"/>
                    <a:pt x="799321" y="339219"/>
                    <a:pt x="775327" y="363212"/>
                  </a:cubicBezTo>
                  <a:cubicBezTo>
                    <a:pt x="751333" y="387206"/>
                    <a:pt x="718791" y="400685"/>
                    <a:pt x="684859" y="400685"/>
                  </a:cubicBezTo>
                  <a:lnTo>
                    <a:pt x="127941" y="400685"/>
                  </a:lnTo>
                  <a:cubicBezTo>
                    <a:pt x="94009" y="400685"/>
                    <a:pt x="61467" y="387206"/>
                    <a:pt x="37473" y="363212"/>
                  </a:cubicBezTo>
                  <a:cubicBezTo>
                    <a:pt x="13479" y="339219"/>
                    <a:pt x="0" y="306676"/>
                    <a:pt x="0" y="272744"/>
                  </a:cubicBezTo>
                  <a:lnTo>
                    <a:pt x="0" y="127941"/>
                  </a:lnTo>
                  <a:cubicBezTo>
                    <a:pt x="0" y="94009"/>
                    <a:pt x="13479" y="61467"/>
                    <a:pt x="37473" y="37473"/>
                  </a:cubicBezTo>
                  <a:cubicBezTo>
                    <a:pt x="61467" y="13479"/>
                    <a:pt x="94009" y="0"/>
                    <a:pt x="127941" y="0"/>
                  </a:cubicBezTo>
                  <a:close/>
                </a:path>
              </a:pathLst>
            </a:custGeom>
            <a:solidFill>
              <a:srgbClr val="F4C200"/>
            </a:solidFill>
          </p:spPr>
        </p:sp>
        <p:sp>
          <p:nvSpPr>
            <p:cNvPr id="7" name="TextBox 7"/>
            <p:cNvSpPr txBox="1"/>
            <p:nvPr/>
          </p:nvSpPr>
          <p:spPr>
            <a:xfrm>
              <a:off x="0" y="-38100"/>
              <a:ext cx="812800" cy="438785"/>
            </a:xfrm>
            <a:prstGeom prst="rect">
              <a:avLst/>
            </a:prstGeom>
          </p:spPr>
          <p:txBody>
            <a:bodyPr lIns="50800" tIns="50800" rIns="50800" bIns="50800" rtlCol="0" anchor="ctr"/>
            <a:lstStyle/>
            <a:p>
              <a:pPr algn="ctr">
                <a:lnSpc>
                  <a:spcPts val="2799"/>
                </a:lnSpc>
              </a:pPr>
              <a:r>
                <a:rPr lang="en-US" sz="1999" b="1">
                  <a:solidFill>
                    <a:srgbClr val="2E2E2E"/>
                  </a:solidFill>
                  <a:latin typeface="Canva Sans Bold"/>
                  <a:ea typeface="Canva Sans Bold"/>
                  <a:cs typeface="Canva Sans Bold"/>
                  <a:sym typeface="Canva Sans Bold"/>
                </a:rPr>
                <a:t>Rekabet</a:t>
              </a:r>
            </a:p>
          </p:txBody>
        </p:sp>
      </p:grpSp>
      <p:sp>
        <p:nvSpPr>
          <p:cNvPr id="8" name="AutoShape 8"/>
          <p:cNvSpPr/>
          <p:nvPr/>
        </p:nvSpPr>
        <p:spPr>
          <a:xfrm flipV="1">
            <a:off x="9146503" y="3833610"/>
            <a:ext cx="0" cy="975217"/>
          </a:xfrm>
          <a:prstGeom prst="line">
            <a:avLst/>
          </a:prstGeom>
          <a:ln w="38100" cap="flat">
            <a:solidFill>
              <a:srgbClr val="F4C200"/>
            </a:solidFill>
            <a:prstDash val="solid"/>
            <a:headEnd type="none" w="sm" len="sm"/>
            <a:tailEnd type="arrow" w="med" len="sm"/>
          </a:ln>
        </p:spPr>
      </p:sp>
      <p:grpSp>
        <p:nvGrpSpPr>
          <p:cNvPr id="9" name="Group 9"/>
          <p:cNvGrpSpPr/>
          <p:nvPr/>
        </p:nvGrpSpPr>
        <p:grpSpPr>
          <a:xfrm>
            <a:off x="3849686" y="8599574"/>
            <a:ext cx="3086100" cy="1521351"/>
            <a:chOff x="0" y="0"/>
            <a:chExt cx="812800" cy="400685"/>
          </a:xfrm>
        </p:grpSpPr>
        <p:sp>
          <p:nvSpPr>
            <p:cNvPr id="10" name="Freeform 10"/>
            <p:cNvSpPr/>
            <p:nvPr/>
          </p:nvSpPr>
          <p:spPr>
            <a:xfrm>
              <a:off x="0" y="0"/>
              <a:ext cx="812800" cy="400685"/>
            </a:xfrm>
            <a:custGeom>
              <a:avLst/>
              <a:gdLst/>
              <a:ahLst/>
              <a:cxnLst/>
              <a:rect l="l" t="t" r="r" b="b"/>
              <a:pathLst>
                <a:path w="812800" h="400685">
                  <a:moveTo>
                    <a:pt x="127941" y="0"/>
                  </a:moveTo>
                  <a:lnTo>
                    <a:pt x="684859" y="0"/>
                  </a:lnTo>
                  <a:cubicBezTo>
                    <a:pt x="718791" y="0"/>
                    <a:pt x="751333" y="13479"/>
                    <a:pt x="775327" y="37473"/>
                  </a:cubicBezTo>
                  <a:cubicBezTo>
                    <a:pt x="799321" y="61467"/>
                    <a:pt x="812800" y="94009"/>
                    <a:pt x="812800" y="127941"/>
                  </a:cubicBezTo>
                  <a:lnTo>
                    <a:pt x="812800" y="272744"/>
                  </a:lnTo>
                  <a:cubicBezTo>
                    <a:pt x="812800" y="306676"/>
                    <a:pt x="799321" y="339219"/>
                    <a:pt x="775327" y="363212"/>
                  </a:cubicBezTo>
                  <a:cubicBezTo>
                    <a:pt x="751333" y="387206"/>
                    <a:pt x="718791" y="400685"/>
                    <a:pt x="684859" y="400685"/>
                  </a:cubicBezTo>
                  <a:lnTo>
                    <a:pt x="127941" y="400685"/>
                  </a:lnTo>
                  <a:cubicBezTo>
                    <a:pt x="94009" y="400685"/>
                    <a:pt x="61467" y="387206"/>
                    <a:pt x="37473" y="363212"/>
                  </a:cubicBezTo>
                  <a:cubicBezTo>
                    <a:pt x="13479" y="339219"/>
                    <a:pt x="0" y="306676"/>
                    <a:pt x="0" y="272744"/>
                  </a:cubicBezTo>
                  <a:lnTo>
                    <a:pt x="0" y="127941"/>
                  </a:lnTo>
                  <a:cubicBezTo>
                    <a:pt x="0" y="94009"/>
                    <a:pt x="13479" y="61467"/>
                    <a:pt x="37473" y="37473"/>
                  </a:cubicBezTo>
                  <a:cubicBezTo>
                    <a:pt x="61467" y="13479"/>
                    <a:pt x="94009" y="0"/>
                    <a:pt x="127941" y="0"/>
                  </a:cubicBezTo>
                  <a:close/>
                </a:path>
              </a:pathLst>
            </a:custGeom>
            <a:solidFill>
              <a:srgbClr val="F4C200"/>
            </a:solidFill>
          </p:spPr>
        </p:sp>
        <p:sp>
          <p:nvSpPr>
            <p:cNvPr id="11" name="TextBox 11"/>
            <p:cNvSpPr txBox="1"/>
            <p:nvPr/>
          </p:nvSpPr>
          <p:spPr>
            <a:xfrm>
              <a:off x="0" y="-38100"/>
              <a:ext cx="812800" cy="438785"/>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Yeni Giriş Engelleri</a:t>
              </a:r>
            </a:p>
          </p:txBody>
        </p:sp>
      </p:grpSp>
      <p:grpSp>
        <p:nvGrpSpPr>
          <p:cNvPr id="12" name="Group 12"/>
          <p:cNvGrpSpPr/>
          <p:nvPr/>
        </p:nvGrpSpPr>
        <p:grpSpPr>
          <a:xfrm>
            <a:off x="3337739" y="4594286"/>
            <a:ext cx="3086100" cy="1521351"/>
            <a:chOff x="0" y="0"/>
            <a:chExt cx="812800" cy="400685"/>
          </a:xfrm>
        </p:grpSpPr>
        <p:sp>
          <p:nvSpPr>
            <p:cNvPr id="13" name="Freeform 13"/>
            <p:cNvSpPr/>
            <p:nvPr/>
          </p:nvSpPr>
          <p:spPr>
            <a:xfrm>
              <a:off x="0" y="0"/>
              <a:ext cx="812800" cy="400685"/>
            </a:xfrm>
            <a:custGeom>
              <a:avLst/>
              <a:gdLst/>
              <a:ahLst/>
              <a:cxnLst/>
              <a:rect l="l" t="t" r="r" b="b"/>
              <a:pathLst>
                <a:path w="812800" h="400685">
                  <a:moveTo>
                    <a:pt x="127941" y="0"/>
                  </a:moveTo>
                  <a:lnTo>
                    <a:pt x="684859" y="0"/>
                  </a:lnTo>
                  <a:cubicBezTo>
                    <a:pt x="718791" y="0"/>
                    <a:pt x="751333" y="13479"/>
                    <a:pt x="775327" y="37473"/>
                  </a:cubicBezTo>
                  <a:cubicBezTo>
                    <a:pt x="799321" y="61467"/>
                    <a:pt x="812800" y="94009"/>
                    <a:pt x="812800" y="127941"/>
                  </a:cubicBezTo>
                  <a:lnTo>
                    <a:pt x="812800" y="272744"/>
                  </a:lnTo>
                  <a:cubicBezTo>
                    <a:pt x="812800" y="306676"/>
                    <a:pt x="799321" y="339219"/>
                    <a:pt x="775327" y="363212"/>
                  </a:cubicBezTo>
                  <a:cubicBezTo>
                    <a:pt x="751333" y="387206"/>
                    <a:pt x="718791" y="400685"/>
                    <a:pt x="684859" y="400685"/>
                  </a:cubicBezTo>
                  <a:lnTo>
                    <a:pt x="127941" y="400685"/>
                  </a:lnTo>
                  <a:cubicBezTo>
                    <a:pt x="94009" y="400685"/>
                    <a:pt x="61467" y="387206"/>
                    <a:pt x="37473" y="363212"/>
                  </a:cubicBezTo>
                  <a:cubicBezTo>
                    <a:pt x="13479" y="339219"/>
                    <a:pt x="0" y="306676"/>
                    <a:pt x="0" y="272744"/>
                  </a:cubicBezTo>
                  <a:lnTo>
                    <a:pt x="0" y="127941"/>
                  </a:lnTo>
                  <a:cubicBezTo>
                    <a:pt x="0" y="94009"/>
                    <a:pt x="13479" y="61467"/>
                    <a:pt x="37473" y="37473"/>
                  </a:cubicBezTo>
                  <a:cubicBezTo>
                    <a:pt x="61467" y="13479"/>
                    <a:pt x="94009" y="0"/>
                    <a:pt x="127941" y="0"/>
                  </a:cubicBezTo>
                  <a:close/>
                </a:path>
              </a:pathLst>
            </a:custGeom>
            <a:solidFill>
              <a:srgbClr val="F4C200"/>
            </a:solidFill>
          </p:spPr>
        </p:sp>
        <p:sp>
          <p:nvSpPr>
            <p:cNvPr id="14" name="TextBox 14"/>
            <p:cNvSpPr txBox="1"/>
            <p:nvPr/>
          </p:nvSpPr>
          <p:spPr>
            <a:xfrm>
              <a:off x="0" y="-38100"/>
              <a:ext cx="812800" cy="438785"/>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Tedarikçinin Gücü</a:t>
              </a:r>
            </a:p>
          </p:txBody>
        </p:sp>
      </p:grpSp>
      <p:grpSp>
        <p:nvGrpSpPr>
          <p:cNvPr id="15" name="Group 15"/>
          <p:cNvGrpSpPr/>
          <p:nvPr/>
        </p:nvGrpSpPr>
        <p:grpSpPr>
          <a:xfrm>
            <a:off x="11432053" y="4594286"/>
            <a:ext cx="3086100" cy="1521351"/>
            <a:chOff x="0" y="0"/>
            <a:chExt cx="812800" cy="400685"/>
          </a:xfrm>
        </p:grpSpPr>
        <p:sp>
          <p:nvSpPr>
            <p:cNvPr id="16" name="Freeform 16"/>
            <p:cNvSpPr/>
            <p:nvPr/>
          </p:nvSpPr>
          <p:spPr>
            <a:xfrm>
              <a:off x="0" y="0"/>
              <a:ext cx="812800" cy="400685"/>
            </a:xfrm>
            <a:custGeom>
              <a:avLst/>
              <a:gdLst/>
              <a:ahLst/>
              <a:cxnLst/>
              <a:rect l="l" t="t" r="r" b="b"/>
              <a:pathLst>
                <a:path w="812800" h="400685">
                  <a:moveTo>
                    <a:pt x="127941" y="0"/>
                  </a:moveTo>
                  <a:lnTo>
                    <a:pt x="684859" y="0"/>
                  </a:lnTo>
                  <a:cubicBezTo>
                    <a:pt x="718791" y="0"/>
                    <a:pt x="751333" y="13479"/>
                    <a:pt x="775327" y="37473"/>
                  </a:cubicBezTo>
                  <a:cubicBezTo>
                    <a:pt x="799321" y="61467"/>
                    <a:pt x="812800" y="94009"/>
                    <a:pt x="812800" y="127941"/>
                  </a:cubicBezTo>
                  <a:lnTo>
                    <a:pt x="812800" y="272744"/>
                  </a:lnTo>
                  <a:cubicBezTo>
                    <a:pt x="812800" y="306676"/>
                    <a:pt x="799321" y="339219"/>
                    <a:pt x="775327" y="363212"/>
                  </a:cubicBezTo>
                  <a:cubicBezTo>
                    <a:pt x="751333" y="387206"/>
                    <a:pt x="718791" y="400685"/>
                    <a:pt x="684859" y="400685"/>
                  </a:cubicBezTo>
                  <a:lnTo>
                    <a:pt x="127941" y="400685"/>
                  </a:lnTo>
                  <a:cubicBezTo>
                    <a:pt x="94009" y="400685"/>
                    <a:pt x="61467" y="387206"/>
                    <a:pt x="37473" y="363212"/>
                  </a:cubicBezTo>
                  <a:cubicBezTo>
                    <a:pt x="13479" y="339219"/>
                    <a:pt x="0" y="306676"/>
                    <a:pt x="0" y="272744"/>
                  </a:cubicBezTo>
                  <a:lnTo>
                    <a:pt x="0" y="127941"/>
                  </a:lnTo>
                  <a:cubicBezTo>
                    <a:pt x="0" y="94009"/>
                    <a:pt x="13479" y="61467"/>
                    <a:pt x="37473" y="37473"/>
                  </a:cubicBezTo>
                  <a:cubicBezTo>
                    <a:pt x="61467" y="13479"/>
                    <a:pt x="94009" y="0"/>
                    <a:pt x="127941" y="0"/>
                  </a:cubicBezTo>
                  <a:close/>
                </a:path>
              </a:pathLst>
            </a:custGeom>
            <a:solidFill>
              <a:srgbClr val="F4C200"/>
            </a:solidFill>
          </p:spPr>
        </p:sp>
        <p:sp>
          <p:nvSpPr>
            <p:cNvPr id="17" name="TextBox 17"/>
            <p:cNvSpPr txBox="1"/>
            <p:nvPr/>
          </p:nvSpPr>
          <p:spPr>
            <a:xfrm>
              <a:off x="0" y="-38100"/>
              <a:ext cx="812800" cy="438785"/>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Müşterinin Gücü</a:t>
              </a:r>
            </a:p>
          </p:txBody>
        </p:sp>
      </p:grpSp>
      <p:grpSp>
        <p:nvGrpSpPr>
          <p:cNvPr id="18" name="Group 18"/>
          <p:cNvGrpSpPr/>
          <p:nvPr/>
        </p:nvGrpSpPr>
        <p:grpSpPr>
          <a:xfrm>
            <a:off x="11755322" y="8599574"/>
            <a:ext cx="3086100" cy="1521351"/>
            <a:chOff x="0" y="0"/>
            <a:chExt cx="812800" cy="400685"/>
          </a:xfrm>
        </p:grpSpPr>
        <p:sp>
          <p:nvSpPr>
            <p:cNvPr id="19" name="Freeform 19"/>
            <p:cNvSpPr/>
            <p:nvPr/>
          </p:nvSpPr>
          <p:spPr>
            <a:xfrm>
              <a:off x="0" y="0"/>
              <a:ext cx="812800" cy="400685"/>
            </a:xfrm>
            <a:custGeom>
              <a:avLst/>
              <a:gdLst/>
              <a:ahLst/>
              <a:cxnLst/>
              <a:rect l="l" t="t" r="r" b="b"/>
              <a:pathLst>
                <a:path w="812800" h="400685">
                  <a:moveTo>
                    <a:pt x="127941" y="0"/>
                  </a:moveTo>
                  <a:lnTo>
                    <a:pt x="684859" y="0"/>
                  </a:lnTo>
                  <a:cubicBezTo>
                    <a:pt x="718791" y="0"/>
                    <a:pt x="751333" y="13479"/>
                    <a:pt x="775327" y="37473"/>
                  </a:cubicBezTo>
                  <a:cubicBezTo>
                    <a:pt x="799321" y="61467"/>
                    <a:pt x="812800" y="94009"/>
                    <a:pt x="812800" y="127941"/>
                  </a:cubicBezTo>
                  <a:lnTo>
                    <a:pt x="812800" y="272744"/>
                  </a:lnTo>
                  <a:cubicBezTo>
                    <a:pt x="812800" y="306676"/>
                    <a:pt x="799321" y="339219"/>
                    <a:pt x="775327" y="363212"/>
                  </a:cubicBezTo>
                  <a:cubicBezTo>
                    <a:pt x="751333" y="387206"/>
                    <a:pt x="718791" y="400685"/>
                    <a:pt x="684859" y="400685"/>
                  </a:cubicBezTo>
                  <a:lnTo>
                    <a:pt x="127941" y="400685"/>
                  </a:lnTo>
                  <a:cubicBezTo>
                    <a:pt x="94009" y="400685"/>
                    <a:pt x="61467" y="387206"/>
                    <a:pt x="37473" y="363212"/>
                  </a:cubicBezTo>
                  <a:cubicBezTo>
                    <a:pt x="13479" y="339219"/>
                    <a:pt x="0" y="306676"/>
                    <a:pt x="0" y="272744"/>
                  </a:cubicBezTo>
                  <a:lnTo>
                    <a:pt x="0" y="127941"/>
                  </a:lnTo>
                  <a:cubicBezTo>
                    <a:pt x="0" y="94009"/>
                    <a:pt x="13479" y="61467"/>
                    <a:pt x="37473" y="37473"/>
                  </a:cubicBezTo>
                  <a:cubicBezTo>
                    <a:pt x="61467" y="13479"/>
                    <a:pt x="94009" y="0"/>
                    <a:pt x="127941" y="0"/>
                  </a:cubicBezTo>
                  <a:close/>
                </a:path>
              </a:pathLst>
            </a:custGeom>
            <a:solidFill>
              <a:srgbClr val="F4C200"/>
            </a:solidFill>
          </p:spPr>
        </p:sp>
        <p:sp>
          <p:nvSpPr>
            <p:cNvPr id="20" name="TextBox 20"/>
            <p:cNvSpPr txBox="1"/>
            <p:nvPr/>
          </p:nvSpPr>
          <p:spPr>
            <a:xfrm>
              <a:off x="0" y="-38100"/>
              <a:ext cx="812800" cy="438785"/>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Alternatiflerin Tehdidi</a:t>
              </a:r>
            </a:p>
          </p:txBody>
        </p:sp>
      </p:grpSp>
      <p:sp>
        <p:nvSpPr>
          <p:cNvPr id="21" name="AutoShape 21"/>
          <p:cNvSpPr/>
          <p:nvPr/>
        </p:nvSpPr>
        <p:spPr>
          <a:xfrm flipH="1">
            <a:off x="7121446" y="7894927"/>
            <a:ext cx="1223938" cy="1000787"/>
          </a:xfrm>
          <a:prstGeom prst="line">
            <a:avLst/>
          </a:prstGeom>
          <a:ln w="38100" cap="flat">
            <a:solidFill>
              <a:srgbClr val="F4C200"/>
            </a:solidFill>
            <a:prstDash val="solid"/>
            <a:headEnd type="none" w="sm" len="sm"/>
            <a:tailEnd type="arrow" w="med" len="sm"/>
          </a:ln>
        </p:spPr>
      </p:sp>
      <p:sp>
        <p:nvSpPr>
          <p:cNvPr id="22" name="AutoShape 22"/>
          <p:cNvSpPr/>
          <p:nvPr/>
        </p:nvSpPr>
        <p:spPr>
          <a:xfrm flipH="1" flipV="1">
            <a:off x="6935786" y="5569503"/>
            <a:ext cx="780231" cy="782374"/>
          </a:xfrm>
          <a:prstGeom prst="line">
            <a:avLst/>
          </a:prstGeom>
          <a:ln w="38100" cap="flat">
            <a:solidFill>
              <a:srgbClr val="F4C200"/>
            </a:solidFill>
            <a:prstDash val="solid"/>
            <a:headEnd type="none" w="sm" len="sm"/>
            <a:tailEnd type="arrow" w="med" len="sm"/>
          </a:ln>
        </p:spPr>
      </p:sp>
      <p:sp>
        <p:nvSpPr>
          <p:cNvPr id="23" name="AutoShape 23"/>
          <p:cNvSpPr/>
          <p:nvPr/>
        </p:nvSpPr>
        <p:spPr>
          <a:xfrm>
            <a:off x="10058157" y="7894927"/>
            <a:ext cx="1195084" cy="1000787"/>
          </a:xfrm>
          <a:prstGeom prst="line">
            <a:avLst/>
          </a:prstGeom>
          <a:ln w="38100" cap="flat">
            <a:solidFill>
              <a:srgbClr val="F4C200"/>
            </a:solidFill>
            <a:prstDash val="solid"/>
            <a:headEnd type="none" w="sm" len="sm"/>
            <a:tailEnd type="arrow" w="med" len="sm"/>
          </a:ln>
        </p:spPr>
      </p:sp>
      <p:sp>
        <p:nvSpPr>
          <p:cNvPr id="24" name="AutoShape 24"/>
          <p:cNvSpPr/>
          <p:nvPr/>
        </p:nvSpPr>
        <p:spPr>
          <a:xfrm flipV="1">
            <a:off x="10576989" y="5569503"/>
            <a:ext cx="676252" cy="782374"/>
          </a:xfrm>
          <a:prstGeom prst="line">
            <a:avLst/>
          </a:prstGeom>
          <a:ln w="38100" cap="flat">
            <a:solidFill>
              <a:srgbClr val="F4C200"/>
            </a:solidFill>
            <a:prstDash val="solid"/>
            <a:headEnd type="none" w="sm" len="sm"/>
            <a:tailEnd type="arrow" w="med" len="sm"/>
          </a:ln>
        </p:spPr>
      </p:sp>
      <p:grpSp>
        <p:nvGrpSpPr>
          <p:cNvPr id="25" name="Group 25"/>
          <p:cNvGrpSpPr/>
          <p:nvPr/>
        </p:nvGrpSpPr>
        <p:grpSpPr>
          <a:xfrm>
            <a:off x="0" y="0"/>
            <a:ext cx="18288000" cy="2010065"/>
            <a:chOff x="0" y="0"/>
            <a:chExt cx="4816593" cy="529400"/>
          </a:xfrm>
        </p:grpSpPr>
        <p:sp>
          <p:nvSpPr>
            <p:cNvPr id="26" name="Freeform 26"/>
            <p:cNvSpPr/>
            <p:nvPr/>
          </p:nvSpPr>
          <p:spPr>
            <a:xfrm>
              <a:off x="0" y="0"/>
              <a:ext cx="4816592" cy="529400"/>
            </a:xfrm>
            <a:custGeom>
              <a:avLst/>
              <a:gdLst/>
              <a:ahLst/>
              <a:cxnLst/>
              <a:rect l="l" t="t" r="r" b="b"/>
              <a:pathLst>
                <a:path w="4816592" h="529400">
                  <a:moveTo>
                    <a:pt x="0" y="0"/>
                  </a:moveTo>
                  <a:lnTo>
                    <a:pt x="4816592" y="0"/>
                  </a:lnTo>
                  <a:lnTo>
                    <a:pt x="4816592" y="529400"/>
                  </a:lnTo>
                  <a:lnTo>
                    <a:pt x="0" y="529400"/>
                  </a:lnTo>
                  <a:close/>
                </a:path>
              </a:pathLst>
            </a:custGeom>
            <a:solidFill>
              <a:srgbClr val="F9ECB8"/>
            </a:solidFill>
          </p:spPr>
        </p:sp>
        <p:sp>
          <p:nvSpPr>
            <p:cNvPr id="27" name="TextBox 27"/>
            <p:cNvSpPr txBox="1"/>
            <p:nvPr/>
          </p:nvSpPr>
          <p:spPr>
            <a:xfrm>
              <a:off x="0" y="-38100"/>
              <a:ext cx="4816593" cy="567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15601142" y="-2310026"/>
            <a:ext cx="4533107" cy="4602139"/>
          </a:xfrm>
          <a:custGeom>
            <a:avLst/>
            <a:gdLst/>
            <a:ahLst/>
            <a:cxnLst/>
            <a:rect l="l" t="t" r="r" b="b"/>
            <a:pathLst>
              <a:path w="4533107" h="4602139">
                <a:moveTo>
                  <a:pt x="0" y="0"/>
                </a:moveTo>
                <a:lnTo>
                  <a:pt x="4533106" y="0"/>
                </a:lnTo>
                <a:lnTo>
                  <a:pt x="4533106" y="4602138"/>
                </a:lnTo>
                <a:lnTo>
                  <a:pt x="0" y="4602138"/>
                </a:lnTo>
                <a:lnTo>
                  <a:pt x="0" y="0"/>
                </a:lnTo>
                <a:close/>
              </a:path>
            </a:pathLst>
          </a:custGeom>
          <a:blipFill>
            <a:blip r:embed="rId2"/>
            <a:stretch>
              <a:fillRect/>
            </a:stretch>
          </a:blipFill>
        </p:spPr>
      </p:sp>
      <p:sp>
        <p:nvSpPr>
          <p:cNvPr id="29" name="TextBox 2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30" name="TextBox 30"/>
          <p:cNvSpPr txBox="1"/>
          <p:nvPr/>
        </p:nvSpPr>
        <p:spPr>
          <a:xfrm>
            <a:off x="7772556" y="6313777"/>
            <a:ext cx="2746970"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Porter’in 5 Güç Analizi</a:t>
            </a:r>
          </a:p>
        </p:txBody>
      </p:sp>
      <p:sp>
        <p:nvSpPr>
          <p:cNvPr id="31" name="TextBox 31"/>
          <p:cNvSpPr txBox="1"/>
          <p:nvPr/>
        </p:nvSpPr>
        <p:spPr>
          <a:xfrm>
            <a:off x="4038600" y="448600"/>
            <a:ext cx="9716293" cy="1111250"/>
          </a:xfrm>
          <a:prstGeom prst="rect">
            <a:avLst/>
          </a:prstGeom>
        </p:spPr>
        <p:txBody>
          <a:bodyPr wrap="square" lIns="0" tIns="0" rIns="0" bIns="0" rtlCol="0" anchor="t">
            <a:spAutoFit/>
          </a:bodyPr>
          <a:lstStyle/>
          <a:p>
            <a:pPr algn="ctr">
              <a:lnSpc>
                <a:spcPts val="9100"/>
              </a:lnSpc>
              <a:spcBef>
                <a:spcPct val="0"/>
              </a:spcBef>
            </a:pPr>
            <a:r>
              <a:rPr lang="en-US" sz="6500" b="1" dirty="0" err="1">
                <a:solidFill>
                  <a:srgbClr val="2E2E2E"/>
                </a:solidFill>
                <a:latin typeface="Canva Sans Bold"/>
                <a:ea typeface="Canva Sans Bold"/>
                <a:cs typeface="Canva Sans Bold"/>
                <a:sym typeface="Canva Sans Bold"/>
              </a:rPr>
              <a:t>Porter’in</a:t>
            </a:r>
            <a:r>
              <a:rPr lang="en-US" sz="6500" b="1" dirty="0">
                <a:solidFill>
                  <a:srgbClr val="2E2E2E"/>
                </a:solidFill>
                <a:latin typeface="Canva Sans Bold"/>
                <a:ea typeface="Canva Sans Bold"/>
                <a:cs typeface="Canva Sans Bold"/>
                <a:sym typeface="Canva Sans Bold"/>
              </a:rPr>
              <a:t> 5 </a:t>
            </a:r>
            <a:r>
              <a:rPr lang="en-US" sz="6500" b="1" dirty="0" err="1">
                <a:solidFill>
                  <a:srgbClr val="2E2E2E"/>
                </a:solidFill>
                <a:latin typeface="Canva Sans Bold"/>
                <a:ea typeface="Canva Sans Bold"/>
                <a:cs typeface="Canva Sans Bold"/>
                <a:sym typeface="Canva Sans Bold"/>
              </a:rPr>
              <a:t>Güç</a:t>
            </a:r>
            <a:r>
              <a:rPr lang="en-US" sz="6500" b="1" dirty="0">
                <a:solidFill>
                  <a:srgbClr val="2E2E2E"/>
                </a:solidFill>
                <a:latin typeface="Canva Sans Bold"/>
                <a:ea typeface="Canva Sans Bold"/>
                <a:cs typeface="Canva Sans Bold"/>
                <a:sym typeface="Canva Sans Bold"/>
              </a:rPr>
              <a:t> </a:t>
            </a:r>
            <a:r>
              <a:rPr lang="en-US" sz="6500" b="1" dirty="0" err="1">
                <a:solidFill>
                  <a:srgbClr val="2E2E2E"/>
                </a:solidFill>
                <a:latin typeface="Canva Sans Bold"/>
                <a:ea typeface="Canva Sans Bold"/>
                <a:cs typeface="Canva Sans Bold"/>
                <a:sym typeface="Canva Sans Bold"/>
              </a:rPr>
              <a:t>Analizi</a:t>
            </a:r>
            <a:endParaRPr lang="en-US" sz="6500" b="1" dirty="0">
              <a:solidFill>
                <a:srgbClr val="2E2E2E"/>
              </a:solidFill>
              <a:latin typeface="Canva Sans Bold"/>
              <a:ea typeface="Canva Sans Bold"/>
              <a:cs typeface="Canva Sans Bold"/>
              <a:sym typeface="Canva Sans Bold"/>
            </a:endParaRPr>
          </a:p>
        </p:txBody>
      </p:sp>
      <p:sp>
        <p:nvSpPr>
          <p:cNvPr id="32" name="Freeform 32"/>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72977" y="0"/>
            <a:ext cx="4342046" cy="2303726"/>
            <a:chOff x="0" y="0"/>
            <a:chExt cx="1143584" cy="606743"/>
          </a:xfrm>
        </p:grpSpPr>
        <p:sp>
          <p:nvSpPr>
            <p:cNvPr id="3" name="Freeform 3"/>
            <p:cNvSpPr/>
            <p:nvPr/>
          </p:nvSpPr>
          <p:spPr>
            <a:xfrm>
              <a:off x="0" y="0"/>
              <a:ext cx="1143584" cy="606743"/>
            </a:xfrm>
            <a:custGeom>
              <a:avLst/>
              <a:gdLst/>
              <a:ahLst/>
              <a:cxnLst/>
              <a:rect l="l" t="t" r="r" b="b"/>
              <a:pathLst>
                <a:path w="1143584" h="606743">
                  <a:moveTo>
                    <a:pt x="0" y="0"/>
                  </a:moveTo>
                  <a:lnTo>
                    <a:pt x="1143584" y="0"/>
                  </a:lnTo>
                  <a:lnTo>
                    <a:pt x="1143584" y="606743"/>
                  </a:lnTo>
                  <a:lnTo>
                    <a:pt x="0" y="606743"/>
                  </a:lnTo>
                  <a:close/>
                </a:path>
              </a:pathLst>
            </a:custGeom>
            <a:solidFill>
              <a:srgbClr val="F9ECB8"/>
            </a:solidFill>
          </p:spPr>
        </p:sp>
        <p:sp>
          <p:nvSpPr>
            <p:cNvPr id="4" name="TextBox 4"/>
            <p:cNvSpPr txBox="1"/>
            <p:nvPr/>
          </p:nvSpPr>
          <p:spPr>
            <a:xfrm>
              <a:off x="0" y="-38100"/>
              <a:ext cx="1143584" cy="64484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479782" y="544513"/>
            <a:ext cx="5328435" cy="863600"/>
          </a:xfrm>
          <a:prstGeom prst="rect">
            <a:avLst/>
          </a:prstGeom>
        </p:spPr>
        <p:txBody>
          <a:bodyPr lIns="0" tIns="0" rIns="0" bIns="0" rtlCol="0" anchor="t">
            <a:spAutoFit/>
          </a:bodyPr>
          <a:lstStyle/>
          <a:p>
            <a:pPr algn="ctr">
              <a:lnSpc>
                <a:spcPts val="7000"/>
              </a:lnSpc>
              <a:spcBef>
                <a:spcPct val="0"/>
              </a:spcBef>
            </a:pPr>
            <a:r>
              <a:rPr lang="en-US" sz="5000" b="1">
                <a:solidFill>
                  <a:srgbClr val="2E2E2E"/>
                </a:solidFill>
                <a:latin typeface="Canva Sans Bold"/>
                <a:ea typeface="Canva Sans Bold"/>
                <a:cs typeface="Canva Sans Bold"/>
                <a:sym typeface="Canva Sans Bold"/>
              </a:rPr>
              <a:t>Rekabet</a:t>
            </a:r>
          </a:p>
        </p:txBody>
      </p:sp>
      <p:sp>
        <p:nvSpPr>
          <p:cNvPr id="6" name="TextBox 6"/>
          <p:cNvSpPr txBox="1"/>
          <p:nvPr/>
        </p:nvSpPr>
        <p:spPr>
          <a:xfrm>
            <a:off x="835644" y="2826237"/>
            <a:ext cx="16616712" cy="1019176"/>
          </a:xfrm>
          <a:prstGeom prst="rect">
            <a:avLst/>
          </a:prstGeom>
        </p:spPr>
        <p:txBody>
          <a:bodyPr lIns="0" tIns="0" rIns="0" bIns="0" rtlCol="0" anchor="t">
            <a:spAutoFit/>
          </a:bodyPr>
          <a:lstStyle/>
          <a:p>
            <a:pPr algn="ctr">
              <a:lnSpc>
                <a:spcPts val="4199"/>
              </a:lnSpc>
              <a:spcBef>
                <a:spcPct val="0"/>
              </a:spcBef>
            </a:pPr>
            <a:r>
              <a:rPr lang="en-US" sz="2999" b="1">
                <a:solidFill>
                  <a:srgbClr val="2E2E2E"/>
                </a:solidFill>
                <a:latin typeface="Canva Sans Bold"/>
                <a:ea typeface="Canva Sans Bold"/>
                <a:cs typeface="Canva Sans Bold"/>
                <a:sym typeface="Canva Sans Bold"/>
              </a:rPr>
              <a:t>Gazlı içecek sektörü büyük ve rekabetçi bir pazardır. Coca-Cola, Fanta, Sprite gibi dev markalar pazarda baskındır.</a:t>
            </a:r>
          </a:p>
        </p:txBody>
      </p:sp>
      <p:sp>
        <p:nvSpPr>
          <p:cNvPr id="7" name="TextBox 7"/>
          <p:cNvSpPr txBox="1"/>
          <p:nvPr/>
        </p:nvSpPr>
        <p:spPr>
          <a:xfrm>
            <a:off x="0" y="4953317"/>
            <a:ext cx="18288000" cy="5210176"/>
          </a:xfrm>
          <a:prstGeom prst="rect">
            <a:avLst/>
          </a:prstGeom>
        </p:spPr>
        <p:txBody>
          <a:bodyPr lIns="0" tIns="0" rIns="0" bIns="0" rtlCol="0" anchor="t">
            <a:spAutoFit/>
          </a:bodyPr>
          <a:lstStyle/>
          <a:p>
            <a:pPr algn="ctr">
              <a:lnSpc>
                <a:spcPts val="4199"/>
              </a:lnSpc>
            </a:pPr>
            <a:r>
              <a:rPr lang="en-US" sz="2999" b="1">
                <a:solidFill>
                  <a:srgbClr val="2E2E2E"/>
                </a:solidFill>
                <a:latin typeface="Canva Sans Bold"/>
                <a:ea typeface="Canva Sans Bold"/>
                <a:cs typeface="Canva Sans Bold"/>
                <a:sym typeface="Canva Sans Bold"/>
              </a:rPr>
              <a:t>Avantajımız:</a:t>
            </a:r>
          </a:p>
          <a:p>
            <a:pPr marL="647694" lvl="1" indent="-323847" algn="l">
              <a:lnSpc>
                <a:spcPts val="4199"/>
              </a:lnSpc>
              <a:spcBef>
                <a:spcPct val="0"/>
              </a:spcBef>
              <a:buFont typeface="Arial"/>
              <a:buChar char="•"/>
            </a:pPr>
            <a:r>
              <a:rPr lang="en-US" sz="2999" b="1">
                <a:solidFill>
                  <a:srgbClr val="2E2E2E"/>
                </a:solidFill>
                <a:latin typeface="Canva Sans Bold"/>
                <a:ea typeface="Canva Sans Bold"/>
                <a:cs typeface="Canva Sans Bold"/>
                <a:sym typeface="Canva Sans Bold"/>
              </a:rPr>
              <a:t>Farklılaşma: </a:t>
            </a:r>
            <a:r>
              <a:rPr lang="en-US" sz="2999">
                <a:solidFill>
                  <a:srgbClr val="2E2E2E"/>
                </a:solidFill>
                <a:latin typeface="Canva Sans"/>
                <a:ea typeface="Canva Sans"/>
                <a:cs typeface="Canva Sans"/>
                <a:sym typeface="Canva Sans"/>
              </a:rPr>
              <a:t>Geleneksel Churchill içeceğini modern ve taşınabilir hale getirerek benzersiz bir çözüm sunuyoruz.</a:t>
            </a:r>
          </a:p>
          <a:p>
            <a:pPr marL="647694" lvl="1" indent="-323847" algn="l">
              <a:lnSpc>
                <a:spcPts val="4199"/>
              </a:lnSpc>
              <a:spcBef>
                <a:spcPct val="0"/>
              </a:spcBef>
              <a:buFont typeface="Arial"/>
              <a:buChar char="•"/>
            </a:pPr>
            <a:r>
              <a:rPr lang="en-US" sz="2999" b="1">
                <a:solidFill>
                  <a:srgbClr val="2E2E2E"/>
                </a:solidFill>
                <a:latin typeface="Canva Sans Bold"/>
                <a:ea typeface="Canva Sans Bold"/>
                <a:cs typeface="Canva Sans Bold"/>
                <a:sym typeface="Canva Sans Bold"/>
              </a:rPr>
              <a:t>Pazar Boşluğu:</a:t>
            </a:r>
            <a:r>
              <a:rPr lang="en-US" sz="2999">
                <a:solidFill>
                  <a:srgbClr val="2E2E2E"/>
                </a:solidFill>
                <a:latin typeface="Canva Sans"/>
                <a:ea typeface="Canva Sans"/>
                <a:cs typeface="Canva Sans"/>
                <a:sym typeface="Canva Sans"/>
              </a:rPr>
              <a:t> Şişelenmiş Churchill segmentinde rakip oldukça az.</a:t>
            </a: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ctr">
              <a:lnSpc>
                <a:spcPts val="4199"/>
              </a:lnSpc>
              <a:spcBef>
                <a:spcPct val="0"/>
              </a:spcBef>
            </a:pPr>
            <a:r>
              <a:rPr lang="en-US" sz="2999" b="1">
                <a:solidFill>
                  <a:srgbClr val="2E2E2E"/>
                </a:solidFill>
                <a:latin typeface="Canva Sans Bold"/>
                <a:ea typeface="Canva Sans Bold"/>
                <a:cs typeface="Canva Sans Bold"/>
                <a:sym typeface="Canva Sans Bold"/>
              </a:rPr>
              <a:t>Sonuç:</a:t>
            </a:r>
            <a:r>
              <a:rPr lang="en-US" sz="2999">
                <a:solidFill>
                  <a:srgbClr val="2E2E2E"/>
                </a:solidFill>
                <a:latin typeface="Canva Sans"/>
                <a:ea typeface="Canva Sans"/>
                <a:cs typeface="Canva Sans"/>
                <a:sym typeface="Canva Sans"/>
              </a:rPr>
              <a:t> Rekabet yoğun fakat ürün farklılaşması ile avantaj sağlanabilir.</a:t>
            </a:r>
          </a:p>
          <a:p>
            <a:pPr algn="ctr">
              <a:lnSpc>
                <a:spcPts val="4199"/>
              </a:lnSpc>
              <a:spcBef>
                <a:spcPct val="0"/>
              </a:spcBef>
            </a:pPr>
            <a:endParaRPr lang="en-US" sz="2999">
              <a:solidFill>
                <a:srgbClr val="2E2E2E"/>
              </a:solidFill>
              <a:latin typeface="Canva Sans"/>
              <a:ea typeface="Canva Sans"/>
              <a:cs typeface="Canva Sans"/>
              <a:sym typeface="Canva Sans"/>
            </a:endParaRPr>
          </a:p>
        </p:txBody>
      </p:sp>
      <p:sp>
        <p:nvSpPr>
          <p:cNvPr id="8" name="Freeform 8"/>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9" name="TextBox 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72977" y="0"/>
            <a:ext cx="4342046" cy="2303726"/>
            <a:chOff x="0" y="0"/>
            <a:chExt cx="1143584" cy="606743"/>
          </a:xfrm>
        </p:grpSpPr>
        <p:sp>
          <p:nvSpPr>
            <p:cNvPr id="3" name="Freeform 3"/>
            <p:cNvSpPr/>
            <p:nvPr/>
          </p:nvSpPr>
          <p:spPr>
            <a:xfrm>
              <a:off x="0" y="0"/>
              <a:ext cx="1143584" cy="606743"/>
            </a:xfrm>
            <a:custGeom>
              <a:avLst/>
              <a:gdLst/>
              <a:ahLst/>
              <a:cxnLst/>
              <a:rect l="l" t="t" r="r" b="b"/>
              <a:pathLst>
                <a:path w="1143584" h="606743">
                  <a:moveTo>
                    <a:pt x="0" y="0"/>
                  </a:moveTo>
                  <a:lnTo>
                    <a:pt x="1143584" y="0"/>
                  </a:lnTo>
                  <a:lnTo>
                    <a:pt x="1143584" y="606743"/>
                  </a:lnTo>
                  <a:lnTo>
                    <a:pt x="0" y="606743"/>
                  </a:lnTo>
                  <a:close/>
                </a:path>
              </a:pathLst>
            </a:custGeom>
            <a:solidFill>
              <a:srgbClr val="F9ECB8"/>
            </a:solidFill>
          </p:spPr>
        </p:sp>
        <p:sp>
          <p:nvSpPr>
            <p:cNvPr id="4" name="TextBox 4"/>
            <p:cNvSpPr txBox="1"/>
            <p:nvPr/>
          </p:nvSpPr>
          <p:spPr>
            <a:xfrm>
              <a:off x="0" y="-38100"/>
              <a:ext cx="1143584" cy="64484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479782" y="224763"/>
            <a:ext cx="5328435" cy="1749425"/>
          </a:xfrm>
          <a:prstGeom prst="rect">
            <a:avLst/>
          </a:prstGeom>
        </p:spPr>
        <p:txBody>
          <a:bodyPr lIns="0" tIns="0" rIns="0" bIns="0" rtlCol="0" anchor="t">
            <a:spAutoFit/>
          </a:bodyPr>
          <a:lstStyle/>
          <a:p>
            <a:pPr algn="ctr">
              <a:lnSpc>
                <a:spcPts val="7000"/>
              </a:lnSpc>
              <a:spcBef>
                <a:spcPct val="0"/>
              </a:spcBef>
            </a:pPr>
            <a:r>
              <a:rPr lang="en-US" sz="5000" b="1">
                <a:solidFill>
                  <a:srgbClr val="2E2E2E"/>
                </a:solidFill>
                <a:latin typeface="Canva Sans Bold"/>
                <a:ea typeface="Canva Sans Bold"/>
                <a:cs typeface="Canva Sans Bold"/>
                <a:sym typeface="Canva Sans Bold"/>
              </a:rPr>
              <a:t>Tedarikçinin Gücü</a:t>
            </a:r>
          </a:p>
        </p:txBody>
      </p:sp>
      <p:sp>
        <p:nvSpPr>
          <p:cNvPr id="6" name="TextBox 6"/>
          <p:cNvSpPr txBox="1"/>
          <p:nvPr/>
        </p:nvSpPr>
        <p:spPr>
          <a:xfrm>
            <a:off x="835644" y="2826237"/>
            <a:ext cx="16616712" cy="495301"/>
          </a:xfrm>
          <a:prstGeom prst="rect">
            <a:avLst/>
          </a:prstGeom>
        </p:spPr>
        <p:txBody>
          <a:bodyPr lIns="0" tIns="0" rIns="0" bIns="0" rtlCol="0" anchor="t">
            <a:spAutoFit/>
          </a:bodyPr>
          <a:lstStyle/>
          <a:p>
            <a:pPr algn="ctr">
              <a:lnSpc>
                <a:spcPts val="4199"/>
              </a:lnSpc>
              <a:spcBef>
                <a:spcPct val="0"/>
              </a:spcBef>
            </a:pPr>
            <a:r>
              <a:rPr lang="en-US" sz="2999" b="1">
                <a:solidFill>
                  <a:srgbClr val="2E2E2E"/>
                </a:solidFill>
                <a:latin typeface="Canva Sans Bold"/>
                <a:ea typeface="Canva Sans Bold"/>
                <a:cs typeface="Canva Sans Bold"/>
                <a:sym typeface="Canva Sans Bold"/>
              </a:rPr>
              <a:t>Limon, tuz ve soda gibi hammaddeler geniş tedarikçi ağıyla kolay erişilebilen ürünlerdir.</a:t>
            </a:r>
          </a:p>
        </p:txBody>
      </p:sp>
      <p:sp>
        <p:nvSpPr>
          <p:cNvPr id="7" name="TextBox 7"/>
          <p:cNvSpPr txBox="1"/>
          <p:nvPr/>
        </p:nvSpPr>
        <p:spPr>
          <a:xfrm>
            <a:off x="1822648" y="4953317"/>
            <a:ext cx="14642704" cy="4686301"/>
          </a:xfrm>
          <a:prstGeom prst="rect">
            <a:avLst/>
          </a:prstGeom>
        </p:spPr>
        <p:txBody>
          <a:bodyPr lIns="0" tIns="0" rIns="0" bIns="0" rtlCol="0" anchor="t">
            <a:spAutoFit/>
          </a:bodyPr>
          <a:lstStyle/>
          <a:p>
            <a:pPr algn="ctr">
              <a:lnSpc>
                <a:spcPts val="4199"/>
              </a:lnSpc>
            </a:pPr>
            <a:r>
              <a:rPr lang="en-US" sz="2999" b="1" dirty="0" err="1">
                <a:solidFill>
                  <a:srgbClr val="2E2E2E"/>
                </a:solidFill>
                <a:latin typeface="Canva Sans Bold"/>
                <a:ea typeface="Canva Sans Bold"/>
                <a:cs typeface="Canva Sans Bold"/>
                <a:sym typeface="Canva Sans Bold"/>
              </a:rPr>
              <a:t>Avantajımız</a:t>
            </a:r>
            <a:r>
              <a:rPr lang="en-US" sz="2999" b="1" dirty="0">
                <a:solidFill>
                  <a:srgbClr val="2E2E2E"/>
                </a:solidFill>
                <a:latin typeface="Canva Sans Bold"/>
                <a:ea typeface="Canva Sans Bold"/>
                <a:cs typeface="Canva Sans Bold"/>
                <a:sym typeface="Canva Sans Bold"/>
              </a:rPr>
              <a:t>:</a:t>
            </a:r>
          </a:p>
          <a:p>
            <a:pPr marL="647694" lvl="1" indent="-323847" algn="ctr">
              <a:lnSpc>
                <a:spcPts val="4199"/>
              </a:lnSpc>
              <a:spcBef>
                <a:spcPct val="0"/>
              </a:spcBef>
              <a:buFont typeface="Arial"/>
              <a:buChar char="•"/>
            </a:pPr>
            <a:r>
              <a:rPr lang="en-US" sz="2999" b="1" dirty="0" err="1">
                <a:solidFill>
                  <a:srgbClr val="2E2E2E"/>
                </a:solidFill>
                <a:latin typeface="Canva Sans Bold"/>
                <a:ea typeface="Canva Sans Bold"/>
                <a:cs typeface="Canva Sans Bold"/>
                <a:sym typeface="Canva Sans Bold"/>
              </a:rPr>
              <a:t>Düşük</a:t>
            </a:r>
            <a:r>
              <a:rPr lang="en-US" sz="2999" b="1" dirty="0">
                <a:solidFill>
                  <a:srgbClr val="2E2E2E"/>
                </a:solidFill>
                <a:latin typeface="Canva Sans Bold"/>
                <a:ea typeface="Canva Sans Bold"/>
                <a:cs typeface="Canva Sans Bold"/>
                <a:sym typeface="Canva Sans Bold"/>
              </a:rPr>
              <a:t> </a:t>
            </a:r>
            <a:r>
              <a:rPr lang="en-US" sz="2999" b="1" dirty="0" err="1">
                <a:solidFill>
                  <a:srgbClr val="2E2E2E"/>
                </a:solidFill>
                <a:latin typeface="Canva Sans Bold"/>
                <a:ea typeface="Canva Sans Bold"/>
                <a:cs typeface="Canva Sans Bold"/>
                <a:sym typeface="Canva Sans Bold"/>
              </a:rPr>
              <a:t>Tedarik</a:t>
            </a:r>
            <a:r>
              <a:rPr lang="en-US" sz="2999" b="1" dirty="0">
                <a:solidFill>
                  <a:srgbClr val="2E2E2E"/>
                </a:solidFill>
                <a:latin typeface="Canva Sans Bold"/>
                <a:ea typeface="Canva Sans Bold"/>
                <a:cs typeface="Canva Sans Bold"/>
                <a:sym typeface="Canva Sans Bold"/>
              </a:rPr>
              <a:t> </a:t>
            </a:r>
            <a:r>
              <a:rPr lang="en-US" sz="2999" b="1" dirty="0" err="1">
                <a:solidFill>
                  <a:srgbClr val="2E2E2E"/>
                </a:solidFill>
                <a:latin typeface="Canva Sans Bold"/>
                <a:ea typeface="Canva Sans Bold"/>
                <a:cs typeface="Canva Sans Bold"/>
                <a:sym typeface="Canva Sans Bold"/>
              </a:rPr>
              <a:t>Riski</a:t>
            </a:r>
            <a:r>
              <a:rPr lang="en-US" sz="2999" b="1" dirty="0">
                <a:solidFill>
                  <a:srgbClr val="2E2E2E"/>
                </a:solidFill>
                <a:latin typeface="Canva Sans Bold"/>
                <a:ea typeface="Canva Sans Bold"/>
                <a:cs typeface="Canva Sans Bold"/>
                <a:sym typeface="Canva Sans Bold"/>
              </a:rPr>
              <a:t>:</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Alternatif</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tedarikçilerin</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varlığı</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pazarlık</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gücümüzü</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artırır</a:t>
            </a:r>
            <a:r>
              <a:rPr lang="en-US" sz="2999" dirty="0">
                <a:solidFill>
                  <a:srgbClr val="2E2E2E"/>
                </a:solidFill>
                <a:latin typeface="Canva Sans"/>
                <a:ea typeface="Canva Sans"/>
                <a:cs typeface="Canva Sans"/>
                <a:sym typeface="Canva Sans"/>
              </a:rPr>
              <a:t>.</a:t>
            </a:r>
          </a:p>
          <a:p>
            <a:pPr marL="647694" lvl="1" indent="-323847" algn="l">
              <a:lnSpc>
                <a:spcPts val="4199"/>
              </a:lnSpc>
              <a:spcBef>
                <a:spcPct val="0"/>
              </a:spcBef>
              <a:buFont typeface="Arial"/>
              <a:buChar char="•"/>
            </a:pPr>
            <a:r>
              <a:rPr lang="en-US" sz="2999" b="1" dirty="0" err="1">
                <a:solidFill>
                  <a:srgbClr val="2E2E2E"/>
                </a:solidFill>
                <a:latin typeface="Canva Sans Bold"/>
                <a:ea typeface="Canva Sans Bold"/>
                <a:cs typeface="Canva Sans Bold"/>
                <a:sym typeface="Canva Sans Bold"/>
              </a:rPr>
              <a:t>Sürekli</a:t>
            </a:r>
            <a:r>
              <a:rPr lang="en-US" sz="2999" b="1" dirty="0">
                <a:solidFill>
                  <a:srgbClr val="2E2E2E"/>
                </a:solidFill>
                <a:latin typeface="Canva Sans Bold"/>
                <a:ea typeface="Canva Sans Bold"/>
                <a:cs typeface="Canva Sans Bold"/>
                <a:sym typeface="Canva Sans Bold"/>
              </a:rPr>
              <a:t> </a:t>
            </a:r>
            <a:r>
              <a:rPr lang="en-US" sz="2999" b="1" dirty="0" err="1">
                <a:solidFill>
                  <a:srgbClr val="2E2E2E"/>
                </a:solidFill>
                <a:latin typeface="Canva Sans Bold"/>
                <a:ea typeface="Canva Sans Bold"/>
                <a:cs typeface="Canva Sans Bold"/>
                <a:sym typeface="Canva Sans Bold"/>
              </a:rPr>
              <a:t>Tedarik</a:t>
            </a:r>
            <a:r>
              <a:rPr lang="en-US" sz="2999" b="1" dirty="0">
                <a:solidFill>
                  <a:srgbClr val="2E2E2E"/>
                </a:solidFill>
                <a:latin typeface="Canva Sans Bold"/>
                <a:ea typeface="Canva Sans Bold"/>
                <a:cs typeface="Canva Sans Bold"/>
                <a:sym typeface="Canva Sans Bold"/>
              </a:rPr>
              <a:t>:</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Hammaddeler</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doğrudan</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yerli</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kaynaklardan</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sağlanabilir</a:t>
            </a:r>
            <a:r>
              <a:rPr lang="en-US" sz="2999" dirty="0">
                <a:solidFill>
                  <a:srgbClr val="2E2E2E"/>
                </a:solidFill>
                <a:latin typeface="Canva Sans"/>
                <a:ea typeface="Canva Sans"/>
                <a:cs typeface="Canva Sans"/>
                <a:sym typeface="Canva Sans"/>
              </a:rPr>
              <a:t>.</a:t>
            </a:r>
          </a:p>
          <a:p>
            <a:pPr algn="l">
              <a:lnSpc>
                <a:spcPts val="4199"/>
              </a:lnSpc>
              <a:spcBef>
                <a:spcPct val="0"/>
              </a:spcBef>
            </a:pPr>
            <a:endParaRPr lang="en-US" sz="2999" dirty="0">
              <a:solidFill>
                <a:srgbClr val="2E2E2E"/>
              </a:solidFill>
              <a:latin typeface="Canva Sans"/>
              <a:ea typeface="Canva Sans"/>
              <a:cs typeface="Canva Sans"/>
              <a:sym typeface="Canva Sans"/>
            </a:endParaRPr>
          </a:p>
          <a:p>
            <a:pPr algn="l">
              <a:lnSpc>
                <a:spcPts val="4199"/>
              </a:lnSpc>
              <a:spcBef>
                <a:spcPct val="0"/>
              </a:spcBef>
            </a:pPr>
            <a:endParaRPr lang="en-US" sz="2999" dirty="0">
              <a:solidFill>
                <a:srgbClr val="2E2E2E"/>
              </a:solidFill>
              <a:latin typeface="Canva Sans"/>
              <a:ea typeface="Canva Sans"/>
              <a:cs typeface="Canva Sans"/>
              <a:sym typeface="Canva Sans"/>
            </a:endParaRPr>
          </a:p>
          <a:p>
            <a:pPr algn="l">
              <a:lnSpc>
                <a:spcPts val="4199"/>
              </a:lnSpc>
              <a:spcBef>
                <a:spcPct val="0"/>
              </a:spcBef>
            </a:pPr>
            <a:endParaRPr lang="en-US" sz="2999" dirty="0">
              <a:solidFill>
                <a:srgbClr val="2E2E2E"/>
              </a:solidFill>
              <a:latin typeface="Canva Sans"/>
              <a:ea typeface="Canva Sans"/>
              <a:cs typeface="Canva Sans"/>
              <a:sym typeface="Canva Sans"/>
            </a:endParaRPr>
          </a:p>
          <a:p>
            <a:pPr algn="l">
              <a:lnSpc>
                <a:spcPts val="4199"/>
              </a:lnSpc>
              <a:spcBef>
                <a:spcPct val="0"/>
              </a:spcBef>
            </a:pPr>
            <a:endParaRPr lang="en-US" sz="2999" dirty="0">
              <a:solidFill>
                <a:srgbClr val="2E2E2E"/>
              </a:solidFill>
              <a:latin typeface="Canva Sans"/>
              <a:ea typeface="Canva Sans"/>
              <a:cs typeface="Canva Sans"/>
              <a:sym typeface="Canva Sans"/>
            </a:endParaRPr>
          </a:p>
          <a:p>
            <a:pPr algn="ctr">
              <a:lnSpc>
                <a:spcPts val="4199"/>
              </a:lnSpc>
              <a:spcBef>
                <a:spcPct val="0"/>
              </a:spcBef>
            </a:pPr>
            <a:r>
              <a:rPr lang="en-US" sz="2999" b="1" dirty="0" err="1">
                <a:solidFill>
                  <a:srgbClr val="2E2E2E"/>
                </a:solidFill>
                <a:latin typeface="Canva Sans Bold"/>
                <a:ea typeface="Canva Sans Bold"/>
                <a:cs typeface="Canva Sans Bold"/>
                <a:sym typeface="Canva Sans Bold"/>
              </a:rPr>
              <a:t>Sonuç</a:t>
            </a:r>
            <a:r>
              <a:rPr lang="en-US" sz="2999" b="1" dirty="0">
                <a:solidFill>
                  <a:srgbClr val="2E2E2E"/>
                </a:solidFill>
                <a:latin typeface="Canva Sans Bold"/>
                <a:ea typeface="Canva Sans Bold"/>
                <a:cs typeface="Canva Sans Bold"/>
                <a:sym typeface="Canva Sans Bold"/>
              </a:rPr>
              <a:t>:</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Tedarikçilerin</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pazarlık</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gücü</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düşük</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tedarik</a:t>
            </a:r>
            <a:r>
              <a:rPr lang="en-US" sz="2999" dirty="0">
                <a:solidFill>
                  <a:srgbClr val="2E2E2E"/>
                </a:solidFill>
                <a:latin typeface="Canva Sans"/>
                <a:ea typeface="Canva Sans"/>
                <a:cs typeface="Canva Sans"/>
                <a:sym typeface="Canva Sans"/>
              </a:rPr>
              <a:t> </a:t>
            </a:r>
            <a:r>
              <a:rPr lang="en-US" sz="2999" dirty="0" err="1">
                <a:solidFill>
                  <a:srgbClr val="2E2E2E"/>
                </a:solidFill>
                <a:latin typeface="Canva Sans"/>
                <a:ea typeface="Canva Sans"/>
                <a:cs typeface="Canva Sans"/>
                <a:sym typeface="Canva Sans"/>
              </a:rPr>
              <a:t>riskimiz</a:t>
            </a:r>
            <a:r>
              <a:rPr lang="en-US" sz="2999" dirty="0">
                <a:solidFill>
                  <a:srgbClr val="2E2E2E"/>
                </a:solidFill>
                <a:latin typeface="Canva Sans"/>
                <a:ea typeface="Canva Sans"/>
                <a:cs typeface="Canva Sans"/>
                <a:sym typeface="Canva Sans"/>
              </a:rPr>
              <a:t> minimum </a:t>
            </a:r>
            <a:r>
              <a:rPr lang="en-US" sz="2999" dirty="0" err="1">
                <a:solidFill>
                  <a:srgbClr val="2E2E2E"/>
                </a:solidFill>
                <a:latin typeface="Canva Sans"/>
                <a:ea typeface="Canva Sans"/>
                <a:cs typeface="Canva Sans"/>
                <a:sym typeface="Canva Sans"/>
              </a:rPr>
              <a:t>seviyede</a:t>
            </a:r>
            <a:r>
              <a:rPr lang="en-US" sz="2999" dirty="0">
                <a:solidFill>
                  <a:srgbClr val="2E2E2E"/>
                </a:solidFill>
                <a:latin typeface="Canva Sans"/>
                <a:ea typeface="Canva Sans"/>
                <a:cs typeface="Canva Sans"/>
                <a:sym typeface="Canva Sans"/>
              </a:rPr>
              <a:t>.</a:t>
            </a:r>
          </a:p>
          <a:p>
            <a:pPr algn="ctr">
              <a:lnSpc>
                <a:spcPts val="4199"/>
              </a:lnSpc>
              <a:spcBef>
                <a:spcPct val="0"/>
              </a:spcBef>
            </a:pPr>
            <a:endParaRPr lang="en-US" sz="2999" dirty="0">
              <a:solidFill>
                <a:srgbClr val="2E2E2E"/>
              </a:solidFill>
              <a:latin typeface="Canva Sans"/>
              <a:ea typeface="Canva Sans"/>
              <a:cs typeface="Canva Sans"/>
              <a:sym typeface="Canva Sans"/>
            </a:endParaRPr>
          </a:p>
        </p:txBody>
      </p:sp>
      <p:sp>
        <p:nvSpPr>
          <p:cNvPr id="8" name="Freeform 8"/>
          <p:cNvSpPr/>
          <p:nvPr/>
        </p:nvSpPr>
        <p:spPr>
          <a:xfrm>
            <a:off x="16445474" y="7985930"/>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9" name="TextBox 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85577" y="-22266"/>
            <a:ext cx="4653776" cy="2348259"/>
            <a:chOff x="0" y="0"/>
            <a:chExt cx="1225686" cy="618471"/>
          </a:xfrm>
        </p:grpSpPr>
        <p:sp>
          <p:nvSpPr>
            <p:cNvPr id="3" name="Freeform 3"/>
            <p:cNvSpPr/>
            <p:nvPr/>
          </p:nvSpPr>
          <p:spPr>
            <a:xfrm>
              <a:off x="0" y="0"/>
              <a:ext cx="1225686" cy="618471"/>
            </a:xfrm>
            <a:custGeom>
              <a:avLst/>
              <a:gdLst/>
              <a:ahLst/>
              <a:cxnLst/>
              <a:rect l="l" t="t" r="r" b="b"/>
              <a:pathLst>
                <a:path w="1225686" h="618471">
                  <a:moveTo>
                    <a:pt x="0" y="0"/>
                  </a:moveTo>
                  <a:lnTo>
                    <a:pt x="1225686" y="0"/>
                  </a:lnTo>
                  <a:lnTo>
                    <a:pt x="1225686" y="618471"/>
                  </a:lnTo>
                  <a:lnTo>
                    <a:pt x="0" y="618471"/>
                  </a:lnTo>
                  <a:close/>
                </a:path>
              </a:pathLst>
            </a:custGeom>
            <a:solidFill>
              <a:srgbClr val="F9ECB8"/>
            </a:solidFill>
          </p:spPr>
        </p:sp>
        <p:sp>
          <p:nvSpPr>
            <p:cNvPr id="4" name="TextBox 4"/>
            <p:cNvSpPr txBox="1"/>
            <p:nvPr/>
          </p:nvSpPr>
          <p:spPr>
            <a:xfrm>
              <a:off x="0" y="-38100"/>
              <a:ext cx="1225686" cy="65657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972977" y="224763"/>
            <a:ext cx="4478977" cy="1749425"/>
          </a:xfrm>
          <a:prstGeom prst="rect">
            <a:avLst/>
          </a:prstGeom>
        </p:spPr>
        <p:txBody>
          <a:bodyPr lIns="0" tIns="0" rIns="0" bIns="0" rtlCol="0" anchor="t">
            <a:spAutoFit/>
          </a:bodyPr>
          <a:lstStyle/>
          <a:p>
            <a:pPr algn="ctr">
              <a:lnSpc>
                <a:spcPts val="7000"/>
              </a:lnSpc>
              <a:spcBef>
                <a:spcPct val="0"/>
              </a:spcBef>
            </a:pPr>
            <a:r>
              <a:rPr lang="en-US" sz="5000" b="1">
                <a:solidFill>
                  <a:srgbClr val="2E2E2E"/>
                </a:solidFill>
                <a:latin typeface="Canva Sans Bold"/>
                <a:ea typeface="Canva Sans Bold"/>
                <a:cs typeface="Canva Sans Bold"/>
                <a:sym typeface="Canva Sans Bold"/>
              </a:rPr>
              <a:t>Alternatiflerin Tehdidi</a:t>
            </a:r>
          </a:p>
        </p:txBody>
      </p:sp>
      <p:sp>
        <p:nvSpPr>
          <p:cNvPr id="6" name="TextBox 6"/>
          <p:cNvSpPr txBox="1"/>
          <p:nvPr/>
        </p:nvSpPr>
        <p:spPr>
          <a:xfrm>
            <a:off x="835644" y="2826237"/>
            <a:ext cx="16616712" cy="495301"/>
          </a:xfrm>
          <a:prstGeom prst="rect">
            <a:avLst/>
          </a:prstGeom>
        </p:spPr>
        <p:txBody>
          <a:bodyPr lIns="0" tIns="0" rIns="0" bIns="0" rtlCol="0" anchor="t">
            <a:spAutoFit/>
          </a:bodyPr>
          <a:lstStyle/>
          <a:p>
            <a:pPr algn="ctr">
              <a:lnSpc>
                <a:spcPts val="4199"/>
              </a:lnSpc>
              <a:spcBef>
                <a:spcPct val="0"/>
              </a:spcBef>
            </a:pPr>
            <a:r>
              <a:rPr lang="en-US" sz="2999" b="1">
                <a:solidFill>
                  <a:srgbClr val="2E2E2E"/>
                </a:solidFill>
                <a:latin typeface="Canva Sans Bold"/>
                <a:ea typeface="Canva Sans Bold"/>
                <a:cs typeface="Canva Sans Bold"/>
                <a:sym typeface="Canva Sans Bold"/>
              </a:rPr>
              <a:t>Gazozlar, enerji içecekleri, sodalar ve izotonik içecekler potansiyel ikame ürünlerdir.</a:t>
            </a:r>
          </a:p>
        </p:txBody>
      </p:sp>
      <p:sp>
        <p:nvSpPr>
          <p:cNvPr id="7" name="TextBox 7"/>
          <p:cNvSpPr txBox="1"/>
          <p:nvPr/>
        </p:nvSpPr>
        <p:spPr>
          <a:xfrm>
            <a:off x="453330" y="4953317"/>
            <a:ext cx="17381339" cy="5210176"/>
          </a:xfrm>
          <a:prstGeom prst="rect">
            <a:avLst/>
          </a:prstGeom>
        </p:spPr>
        <p:txBody>
          <a:bodyPr lIns="0" tIns="0" rIns="0" bIns="0" rtlCol="0" anchor="t">
            <a:spAutoFit/>
          </a:bodyPr>
          <a:lstStyle/>
          <a:p>
            <a:pPr algn="ctr">
              <a:lnSpc>
                <a:spcPts val="4199"/>
              </a:lnSpc>
            </a:pPr>
            <a:r>
              <a:rPr lang="en-US" sz="2999" b="1">
                <a:solidFill>
                  <a:srgbClr val="2E2E2E"/>
                </a:solidFill>
                <a:latin typeface="Canva Sans Bold"/>
                <a:ea typeface="Canva Sans Bold"/>
                <a:cs typeface="Canva Sans Bold"/>
                <a:sym typeface="Canva Sans Bold"/>
              </a:rPr>
              <a:t>Avantajımız:</a:t>
            </a:r>
          </a:p>
          <a:p>
            <a:pPr marL="647694" lvl="1" indent="-323847" algn="ctr">
              <a:lnSpc>
                <a:spcPts val="4199"/>
              </a:lnSpc>
              <a:buFont typeface="Arial"/>
              <a:buChar char="•"/>
            </a:pPr>
            <a:r>
              <a:rPr lang="en-US" sz="2999" b="1">
                <a:solidFill>
                  <a:srgbClr val="2E2E2E"/>
                </a:solidFill>
                <a:latin typeface="Canva Sans Bold"/>
                <a:ea typeface="Canva Sans Bold"/>
                <a:cs typeface="Canva Sans Bold"/>
                <a:sym typeface="Canva Sans Bold"/>
              </a:rPr>
              <a:t>Geleneksel Tat</a:t>
            </a:r>
            <a:r>
              <a:rPr lang="en-US" sz="2999">
                <a:solidFill>
                  <a:srgbClr val="2E2E2E"/>
                </a:solidFill>
                <a:latin typeface="Canva Sans"/>
                <a:ea typeface="Canva Sans"/>
                <a:cs typeface="Canva Sans"/>
                <a:sym typeface="Canva Sans"/>
              </a:rPr>
              <a:t>: Churchill gibi kültürel bir içeceği modernize ederek duygusal bir bağ kurarız.</a:t>
            </a:r>
          </a:p>
          <a:p>
            <a:pPr marL="647694" lvl="1" indent="-323847" algn="l">
              <a:lnSpc>
                <a:spcPts val="4199"/>
              </a:lnSpc>
              <a:buFont typeface="Arial"/>
              <a:buChar char="•"/>
            </a:pPr>
            <a:r>
              <a:rPr lang="en-US" sz="2999" b="1">
                <a:solidFill>
                  <a:srgbClr val="2E2E2E"/>
                </a:solidFill>
                <a:latin typeface="Canva Sans Bold"/>
                <a:ea typeface="Canva Sans Bold"/>
                <a:cs typeface="Canva Sans Bold"/>
                <a:sym typeface="Canva Sans Bold"/>
              </a:rPr>
              <a:t>Hazır Format</a:t>
            </a:r>
            <a:r>
              <a:rPr lang="en-US" sz="2999">
                <a:solidFill>
                  <a:srgbClr val="2E2E2E"/>
                </a:solidFill>
                <a:latin typeface="Canva Sans"/>
                <a:ea typeface="Canva Sans"/>
                <a:cs typeface="Canva Sans"/>
                <a:sym typeface="Canva Sans"/>
              </a:rPr>
              <a:t> :  Evde hazırlanması zahmetli olan bir içeceği pratik hale getiriyoruz.</a:t>
            </a: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ctr">
              <a:lnSpc>
                <a:spcPts val="4199"/>
              </a:lnSpc>
              <a:spcBef>
                <a:spcPct val="0"/>
              </a:spcBef>
            </a:pPr>
            <a:r>
              <a:rPr lang="en-US" sz="2999" b="1">
                <a:solidFill>
                  <a:srgbClr val="2E2E2E"/>
                </a:solidFill>
                <a:latin typeface="Canva Sans Bold"/>
                <a:ea typeface="Canva Sans Bold"/>
                <a:cs typeface="Canva Sans Bold"/>
                <a:sym typeface="Canva Sans Bold"/>
              </a:rPr>
              <a:t>Sonuç: </a:t>
            </a:r>
            <a:r>
              <a:rPr lang="en-US" sz="2999">
                <a:solidFill>
                  <a:srgbClr val="2E2E2E"/>
                </a:solidFill>
                <a:latin typeface="Canva Sans"/>
                <a:ea typeface="Canva Sans"/>
                <a:cs typeface="Canva Sans"/>
                <a:sym typeface="Canva Sans"/>
              </a:rPr>
              <a:t>Alternatif tehditi orta seviyede; benzersizlik ve kolaylık avantaj yaratıyor.</a:t>
            </a:r>
          </a:p>
          <a:p>
            <a:pPr algn="ctr">
              <a:lnSpc>
                <a:spcPts val="4199"/>
              </a:lnSpc>
              <a:spcBef>
                <a:spcPct val="0"/>
              </a:spcBef>
            </a:pPr>
            <a:endParaRPr lang="en-US" sz="2999">
              <a:solidFill>
                <a:srgbClr val="2E2E2E"/>
              </a:solidFill>
              <a:latin typeface="Canva Sans"/>
              <a:ea typeface="Canva Sans"/>
              <a:cs typeface="Canva Sans"/>
              <a:sym typeface="Canva Sans"/>
            </a:endParaRPr>
          </a:p>
          <a:p>
            <a:pPr algn="ctr">
              <a:lnSpc>
                <a:spcPts val="4199"/>
              </a:lnSpc>
              <a:spcBef>
                <a:spcPct val="0"/>
              </a:spcBef>
            </a:pPr>
            <a:endParaRPr lang="en-US" sz="2999">
              <a:solidFill>
                <a:srgbClr val="2E2E2E"/>
              </a:solidFill>
              <a:latin typeface="Canva Sans"/>
              <a:ea typeface="Canva Sans"/>
              <a:cs typeface="Canva Sans"/>
              <a:sym typeface="Canva Sans"/>
            </a:endParaRPr>
          </a:p>
        </p:txBody>
      </p:sp>
      <p:sp>
        <p:nvSpPr>
          <p:cNvPr id="8" name="Freeform 8"/>
          <p:cNvSpPr/>
          <p:nvPr/>
        </p:nvSpPr>
        <p:spPr>
          <a:xfrm>
            <a:off x="16306800" y="8115300"/>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9" name="TextBox 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5835002"/>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F9ECB8"/>
            </a:solidFill>
          </p:spPr>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19200" y="7581900"/>
            <a:ext cx="6859896" cy="6964361"/>
          </a:xfrm>
          <a:custGeom>
            <a:avLst/>
            <a:gdLst/>
            <a:ahLst/>
            <a:cxnLst/>
            <a:rect l="l" t="t" r="r" b="b"/>
            <a:pathLst>
              <a:path w="6859896" h="6964361">
                <a:moveTo>
                  <a:pt x="0" y="0"/>
                </a:moveTo>
                <a:lnTo>
                  <a:pt x="6859896" y="0"/>
                </a:lnTo>
                <a:lnTo>
                  <a:pt x="6859896" y="6964362"/>
                </a:lnTo>
                <a:lnTo>
                  <a:pt x="0" y="6964362"/>
                </a:lnTo>
                <a:lnTo>
                  <a:pt x="0" y="0"/>
                </a:lnTo>
                <a:close/>
              </a:path>
            </a:pathLst>
          </a:custGeom>
          <a:blipFill>
            <a:blip r:embed="rId2"/>
            <a:stretch>
              <a:fillRect/>
            </a:stretch>
          </a:blipFill>
        </p:spPr>
      </p:sp>
      <p:sp>
        <p:nvSpPr>
          <p:cNvPr id="6" name="TextBox 6"/>
          <p:cNvSpPr txBox="1"/>
          <p:nvPr/>
        </p:nvSpPr>
        <p:spPr>
          <a:xfrm>
            <a:off x="238679" y="3213748"/>
            <a:ext cx="17810642" cy="2625727"/>
          </a:xfrm>
          <a:prstGeom prst="rect">
            <a:avLst/>
          </a:prstGeom>
        </p:spPr>
        <p:txBody>
          <a:bodyPr lIns="0" tIns="0" rIns="0" bIns="0" rtlCol="0" anchor="t">
            <a:spAutoFit/>
          </a:bodyPr>
          <a:lstStyle/>
          <a:p>
            <a:pPr algn="ctr">
              <a:lnSpc>
                <a:spcPts val="6999"/>
              </a:lnSpc>
              <a:spcBef>
                <a:spcPct val="0"/>
              </a:spcBef>
            </a:pPr>
            <a:r>
              <a:rPr lang="en-US" sz="4999" b="1">
                <a:solidFill>
                  <a:srgbClr val="2E2E2E"/>
                </a:solidFill>
                <a:latin typeface="Canva Sans Bold"/>
                <a:ea typeface="Canva Sans Bold"/>
                <a:cs typeface="Canva Sans Bold"/>
                <a:sym typeface="Canva Sans Bold"/>
              </a:rPr>
              <a:t>Türkiye’nin gazlı içecek sektöründe 2 milyar dolarlık pazarın en doğal, en taze ve en yenilikçi oyuncusu olmaya geliyoruz!</a:t>
            </a:r>
          </a:p>
        </p:txBody>
      </p:sp>
      <p:sp>
        <p:nvSpPr>
          <p:cNvPr id="7" name="TextBox 7"/>
          <p:cNvSpPr txBox="1"/>
          <p:nvPr/>
        </p:nvSpPr>
        <p:spPr>
          <a:xfrm>
            <a:off x="15809119" y="9947275"/>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72977" y="0"/>
            <a:ext cx="4342046" cy="2303726"/>
            <a:chOff x="0" y="0"/>
            <a:chExt cx="1143584" cy="606743"/>
          </a:xfrm>
        </p:grpSpPr>
        <p:sp>
          <p:nvSpPr>
            <p:cNvPr id="3" name="Freeform 3"/>
            <p:cNvSpPr/>
            <p:nvPr/>
          </p:nvSpPr>
          <p:spPr>
            <a:xfrm>
              <a:off x="0" y="0"/>
              <a:ext cx="1143584" cy="606743"/>
            </a:xfrm>
            <a:custGeom>
              <a:avLst/>
              <a:gdLst/>
              <a:ahLst/>
              <a:cxnLst/>
              <a:rect l="l" t="t" r="r" b="b"/>
              <a:pathLst>
                <a:path w="1143584" h="606743">
                  <a:moveTo>
                    <a:pt x="0" y="0"/>
                  </a:moveTo>
                  <a:lnTo>
                    <a:pt x="1143584" y="0"/>
                  </a:lnTo>
                  <a:lnTo>
                    <a:pt x="1143584" y="606743"/>
                  </a:lnTo>
                  <a:lnTo>
                    <a:pt x="0" y="606743"/>
                  </a:lnTo>
                  <a:close/>
                </a:path>
              </a:pathLst>
            </a:custGeom>
            <a:solidFill>
              <a:srgbClr val="F9ECB8"/>
            </a:solidFill>
          </p:spPr>
        </p:sp>
        <p:sp>
          <p:nvSpPr>
            <p:cNvPr id="4" name="TextBox 4"/>
            <p:cNvSpPr txBox="1"/>
            <p:nvPr/>
          </p:nvSpPr>
          <p:spPr>
            <a:xfrm>
              <a:off x="0" y="-38100"/>
              <a:ext cx="1143584" cy="64484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479782" y="224763"/>
            <a:ext cx="5328435" cy="1749425"/>
          </a:xfrm>
          <a:prstGeom prst="rect">
            <a:avLst/>
          </a:prstGeom>
        </p:spPr>
        <p:txBody>
          <a:bodyPr lIns="0" tIns="0" rIns="0" bIns="0" rtlCol="0" anchor="t">
            <a:spAutoFit/>
          </a:bodyPr>
          <a:lstStyle/>
          <a:p>
            <a:pPr algn="ctr">
              <a:lnSpc>
                <a:spcPts val="7000"/>
              </a:lnSpc>
            </a:pPr>
            <a:r>
              <a:rPr lang="en-US" sz="5000" b="1">
                <a:solidFill>
                  <a:srgbClr val="2E2E2E"/>
                </a:solidFill>
                <a:latin typeface="Canva Sans Bold"/>
                <a:ea typeface="Canva Sans Bold"/>
                <a:cs typeface="Canva Sans Bold"/>
                <a:sym typeface="Canva Sans Bold"/>
              </a:rPr>
              <a:t>Müşterinin</a:t>
            </a:r>
          </a:p>
          <a:p>
            <a:pPr algn="ctr">
              <a:lnSpc>
                <a:spcPts val="7000"/>
              </a:lnSpc>
              <a:spcBef>
                <a:spcPct val="0"/>
              </a:spcBef>
            </a:pPr>
            <a:r>
              <a:rPr lang="en-US" sz="5000" b="1">
                <a:solidFill>
                  <a:srgbClr val="2E2E2E"/>
                </a:solidFill>
                <a:latin typeface="Canva Sans Bold"/>
                <a:ea typeface="Canva Sans Bold"/>
                <a:cs typeface="Canva Sans Bold"/>
                <a:sym typeface="Canva Sans Bold"/>
              </a:rPr>
              <a:t> Gücü</a:t>
            </a:r>
          </a:p>
        </p:txBody>
      </p:sp>
      <p:sp>
        <p:nvSpPr>
          <p:cNvPr id="6" name="TextBox 6"/>
          <p:cNvSpPr txBox="1"/>
          <p:nvPr/>
        </p:nvSpPr>
        <p:spPr>
          <a:xfrm>
            <a:off x="835644" y="2826237"/>
            <a:ext cx="16616712" cy="1019176"/>
          </a:xfrm>
          <a:prstGeom prst="rect">
            <a:avLst/>
          </a:prstGeom>
        </p:spPr>
        <p:txBody>
          <a:bodyPr lIns="0" tIns="0" rIns="0" bIns="0" rtlCol="0" anchor="t">
            <a:spAutoFit/>
          </a:bodyPr>
          <a:lstStyle/>
          <a:p>
            <a:pPr algn="ctr">
              <a:lnSpc>
                <a:spcPts val="4199"/>
              </a:lnSpc>
              <a:spcBef>
                <a:spcPct val="0"/>
              </a:spcBef>
            </a:pPr>
            <a:r>
              <a:rPr lang="en-US" sz="2999" b="1">
                <a:solidFill>
                  <a:srgbClr val="2E2E2E"/>
                </a:solidFill>
                <a:latin typeface="Canva Sans Bold"/>
                <a:ea typeface="Canva Sans Bold"/>
                <a:cs typeface="Canva Sans Bold"/>
                <a:sym typeface="Canva Sans Bold"/>
              </a:rPr>
              <a:t>Tüketiciler geniş içecek alternatifleri nedeniyle seçici davranabiliyor ve fiyat-performans odaklı hareket ediyor.</a:t>
            </a:r>
          </a:p>
        </p:txBody>
      </p:sp>
      <p:sp>
        <p:nvSpPr>
          <p:cNvPr id="7" name="TextBox 7"/>
          <p:cNvSpPr txBox="1"/>
          <p:nvPr/>
        </p:nvSpPr>
        <p:spPr>
          <a:xfrm>
            <a:off x="169465" y="4953317"/>
            <a:ext cx="17949070" cy="4162426"/>
          </a:xfrm>
          <a:prstGeom prst="rect">
            <a:avLst/>
          </a:prstGeom>
        </p:spPr>
        <p:txBody>
          <a:bodyPr lIns="0" tIns="0" rIns="0" bIns="0" rtlCol="0" anchor="t">
            <a:spAutoFit/>
          </a:bodyPr>
          <a:lstStyle/>
          <a:p>
            <a:pPr algn="ctr">
              <a:lnSpc>
                <a:spcPts val="4199"/>
              </a:lnSpc>
            </a:pPr>
            <a:r>
              <a:rPr lang="en-US" sz="2999" b="1">
                <a:solidFill>
                  <a:srgbClr val="2E2E2E"/>
                </a:solidFill>
                <a:latin typeface="Canva Sans Bold"/>
                <a:ea typeface="Canva Sans Bold"/>
                <a:cs typeface="Canva Sans Bold"/>
                <a:sym typeface="Canva Sans Bold"/>
              </a:rPr>
              <a:t>Avantajımız:</a:t>
            </a:r>
          </a:p>
          <a:p>
            <a:pPr marL="647694" lvl="1" indent="-323847" algn="l">
              <a:lnSpc>
                <a:spcPts val="4199"/>
              </a:lnSpc>
              <a:buFont typeface="Arial"/>
              <a:buChar char="•"/>
            </a:pPr>
            <a:r>
              <a:rPr lang="en-US" sz="2999" b="1">
                <a:solidFill>
                  <a:srgbClr val="2E2E2E"/>
                </a:solidFill>
                <a:latin typeface="Canva Sans Bold"/>
                <a:ea typeface="Canva Sans Bold"/>
                <a:cs typeface="Canva Sans Bold"/>
                <a:sym typeface="Canva Sans Bold"/>
              </a:rPr>
              <a:t>Doğal ve Katkısız İçerik: </a:t>
            </a:r>
            <a:r>
              <a:rPr lang="en-US" sz="2999">
                <a:solidFill>
                  <a:srgbClr val="2E2E2E"/>
                </a:solidFill>
                <a:latin typeface="Canva Sans"/>
                <a:ea typeface="Canva Sans"/>
                <a:cs typeface="Canva Sans"/>
                <a:sym typeface="Canva Sans"/>
              </a:rPr>
              <a:t>Sağlıklı ve doğal içecek trendine uygun.</a:t>
            </a:r>
          </a:p>
          <a:p>
            <a:pPr marL="647694" lvl="1" indent="-323847" algn="l">
              <a:lnSpc>
                <a:spcPts val="4199"/>
              </a:lnSpc>
              <a:spcBef>
                <a:spcPct val="0"/>
              </a:spcBef>
              <a:buFont typeface="Arial"/>
              <a:buChar char="•"/>
            </a:pPr>
            <a:r>
              <a:rPr lang="en-US" sz="2999" b="1">
                <a:solidFill>
                  <a:srgbClr val="2E2E2E"/>
                </a:solidFill>
                <a:latin typeface="Canva Sans Bold"/>
                <a:ea typeface="Canva Sans Bold"/>
                <a:cs typeface="Canva Sans Bold"/>
                <a:sym typeface="Canva Sans Bold"/>
              </a:rPr>
              <a:t>Pratik ve Taşınabilir Format: </a:t>
            </a:r>
            <a:r>
              <a:rPr lang="en-US" sz="2999">
                <a:solidFill>
                  <a:srgbClr val="2E2E2E"/>
                </a:solidFill>
                <a:latin typeface="Canva Sans"/>
                <a:ea typeface="Canva Sans"/>
                <a:cs typeface="Canva Sans"/>
                <a:sym typeface="Canva Sans"/>
              </a:rPr>
              <a:t>Zahmetsiz tüketim sunarak müşteri memnuniyetini artırır.</a:t>
            </a: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ctr">
              <a:lnSpc>
                <a:spcPts val="4199"/>
              </a:lnSpc>
              <a:spcBef>
                <a:spcPct val="0"/>
              </a:spcBef>
            </a:pPr>
            <a:r>
              <a:rPr lang="en-US" sz="2999" b="1">
                <a:solidFill>
                  <a:srgbClr val="2E2E2E"/>
                </a:solidFill>
                <a:latin typeface="Canva Sans Bold"/>
                <a:ea typeface="Canva Sans Bold"/>
                <a:cs typeface="Canva Sans Bold"/>
                <a:sym typeface="Canva Sans Bold"/>
              </a:rPr>
              <a:t>Sonuç:</a:t>
            </a:r>
            <a:r>
              <a:rPr lang="en-US" sz="2999">
                <a:solidFill>
                  <a:srgbClr val="2E2E2E"/>
                </a:solidFill>
                <a:latin typeface="Canva Sans"/>
                <a:ea typeface="Canva Sans"/>
                <a:cs typeface="Canva Sans"/>
                <a:sym typeface="Canva Sans"/>
              </a:rPr>
              <a:t> Tüketicinin gücü orta seviyede; ürünün faydası ve fiyat uygunluğu ile bu denge sağlanabilir.</a:t>
            </a:r>
          </a:p>
          <a:p>
            <a:pPr algn="ctr">
              <a:lnSpc>
                <a:spcPts val="4199"/>
              </a:lnSpc>
              <a:spcBef>
                <a:spcPct val="0"/>
              </a:spcBef>
            </a:pPr>
            <a:endParaRPr lang="en-US" sz="2999">
              <a:solidFill>
                <a:srgbClr val="2E2E2E"/>
              </a:solidFill>
              <a:latin typeface="Canva Sans"/>
              <a:ea typeface="Canva Sans"/>
              <a:cs typeface="Canva Sans"/>
              <a:sym typeface="Canva Sans"/>
            </a:endParaRPr>
          </a:p>
        </p:txBody>
      </p:sp>
      <p:sp>
        <p:nvSpPr>
          <p:cNvPr id="8" name="Freeform 8"/>
          <p:cNvSpPr/>
          <p:nvPr/>
        </p:nvSpPr>
        <p:spPr>
          <a:xfrm>
            <a:off x="15773400" y="8877300"/>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9" name="TextBox 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83513" y="0"/>
            <a:ext cx="4898708" cy="2192393"/>
            <a:chOff x="0" y="0"/>
            <a:chExt cx="1290195" cy="577420"/>
          </a:xfrm>
        </p:grpSpPr>
        <p:sp>
          <p:nvSpPr>
            <p:cNvPr id="3" name="Freeform 3"/>
            <p:cNvSpPr/>
            <p:nvPr/>
          </p:nvSpPr>
          <p:spPr>
            <a:xfrm>
              <a:off x="0" y="0"/>
              <a:ext cx="1290195" cy="577420"/>
            </a:xfrm>
            <a:custGeom>
              <a:avLst/>
              <a:gdLst/>
              <a:ahLst/>
              <a:cxnLst/>
              <a:rect l="l" t="t" r="r" b="b"/>
              <a:pathLst>
                <a:path w="1290195" h="577420">
                  <a:moveTo>
                    <a:pt x="0" y="0"/>
                  </a:moveTo>
                  <a:lnTo>
                    <a:pt x="1290195" y="0"/>
                  </a:lnTo>
                  <a:lnTo>
                    <a:pt x="1290195" y="577420"/>
                  </a:lnTo>
                  <a:lnTo>
                    <a:pt x="0" y="577420"/>
                  </a:lnTo>
                  <a:close/>
                </a:path>
              </a:pathLst>
            </a:custGeom>
            <a:solidFill>
              <a:srgbClr val="F9ECB8"/>
            </a:solidFill>
          </p:spPr>
        </p:sp>
        <p:sp>
          <p:nvSpPr>
            <p:cNvPr id="4" name="TextBox 4"/>
            <p:cNvSpPr txBox="1"/>
            <p:nvPr/>
          </p:nvSpPr>
          <p:spPr>
            <a:xfrm>
              <a:off x="0" y="-38100"/>
              <a:ext cx="1290195" cy="61552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479782" y="224763"/>
            <a:ext cx="5328435" cy="1749425"/>
          </a:xfrm>
          <a:prstGeom prst="rect">
            <a:avLst/>
          </a:prstGeom>
        </p:spPr>
        <p:txBody>
          <a:bodyPr lIns="0" tIns="0" rIns="0" bIns="0" rtlCol="0" anchor="t">
            <a:spAutoFit/>
          </a:bodyPr>
          <a:lstStyle/>
          <a:p>
            <a:pPr algn="ctr">
              <a:lnSpc>
                <a:spcPts val="7000"/>
              </a:lnSpc>
              <a:spcBef>
                <a:spcPct val="0"/>
              </a:spcBef>
            </a:pPr>
            <a:r>
              <a:rPr lang="en-US" sz="5000" b="1">
                <a:solidFill>
                  <a:srgbClr val="2E2E2E"/>
                </a:solidFill>
                <a:latin typeface="Canva Sans Bold"/>
                <a:ea typeface="Canva Sans Bold"/>
                <a:cs typeface="Canva Sans Bold"/>
                <a:sym typeface="Canva Sans Bold"/>
              </a:rPr>
              <a:t>Yeni Girişlerin Tehdidi</a:t>
            </a:r>
          </a:p>
        </p:txBody>
      </p:sp>
      <p:sp>
        <p:nvSpPr>
          <p:cNvPr id="6" name="TextBox 6"/>
          <p:cNvSpPr txBox="1"/>
          <p:nvPr/>
        </p:nvSpPr>
        <p:spPr>
          <a:xfrm>
            <a:off x="835644" y="2826237"/>
            <a:ext cx="16616712" cy="1019176"/>
          </a:xfrm>
          <a:prstGeom prst="rect">
            <a:avLst/>
          </a:prstGeom>
        </p:spPr>
        <p:txBody>
          <a:bodyPr lIns="0" tIns="0" rIns="0" bIns="0" rtlCol="0" anchor="t">
            <a:spAutoFit/>
          </a:bodyPr>
          <a:lstStyle/>
          <a:p>
            <a:pPr algn="ctr">
              <a:lnSpc>
                <a:spcPts val="4199"/>
              </a:lnSpc>
            </a:pPr>
            <a:r>
              <a:rPr lang="en-US" sz="2999" b="1">
                <a:solidFill>
                  <a:srgbClr val="2E2E2E"/>
                </a:solidFill>
                <a:latin typeface="Canva Sans Bold"/>
                <a:ea typeface="Canva Sans Bold"/>
                <a:cs typeface="Canva Sans Bold"/>
                <a:sym typeface="Canva Sans Bold"/>
              </a:rPr>
              <a:t>Üretim maliyetleri ve pazara giriş engelleri orta seviyede. Yeni oyuncular pazara girebilir.</a:t>
            </a:r>
          </a:p>
          <a:p>
            <a:pPr algn="ctr">
              <a:lnSpc>
                <a:spcPts val="4199"/>
              </a:lnSpc>
              <a:spcBef>
                <a:spcPct val="0"/>
              </a:spcBef>
            </a:pPr>
            <a:endParaRPr lang="en-US" sz="2999" b="1">
              <a:solidFill>
                <a:srgbClr val="2E2E2E"/>
              </a:solidFill>
              <a:latin typeface="Canva Sans Bold"/>
              <a:ea typeface="Canva Sans Bold"/>
              <a:cs typeface="Canva Sans Bold"/>
              <a:sym typeface="Canva Sans Bold"/>
            </a:endParaRPr>
          </a:p>
        </p:txBody>
      </p:sp>
      <p:sp>
        <p:nvSpPr>
          <p:cNvPr id="7" name="TextBox 7"/>
          <p:cNvSpPr txBox="1"/>
          <p:nvPr/>
        </p:nvSpPr>
        <p:spPr>
          <a:xfrm>
            <a:off x="0" y="4953317"/>
            <a:ext cx="18288000" cy="4686301"/>
          </a:xfrm>
          <a:prstGeom prst="rect">
            <a:avLst/>
          </a:prstGeom>
        </p:spPr>
        <p:txBody>
          <a:bodyPr lIns="0" tIns="0" rIns="0" bIns="0" rtlCol="0" anchor="t">
            <a:spAutoFit/>
          </a:bodyPr>
          <a:lstStyle/>
          <a:p>
            <a:pPr algn="ctr">
              <a:lnSpc>
                <a:spcPts val="4199"/>
              </a:lnSpc>
            </a:pPr>
            <a:r>
              <a:rPr lang="en-US" sz="2999" b="1">
                <a:solidFill>
                  <a:srgbClr val="2E2E2E"/>
                </a:solidFill>
                <a:latin typeface="Canva Sans Bold"/>
                <a:ea typeface="Canva Sans Bold"/>
                <a:cs typeface="Canva Sans Bold"/>
                <a:sym typeface="Canva Sans Bold"/>
              </a:rPr>
              <a:t>Avantajımız:</a:t>
            </a:r>
          </a:p>
          <a:p>
            <a:pPr marL="647694" lvl="1" indent="-323847" algn="l">
              <a:lnSpc>
                <a:spcPts val="4199"/>
              </a:lnSpc>
              <a:buFont typeface="Arial"/>
              <a:buChar char="•"/>
            </a:pPr>
            <a:r>
              <a:rPr lang="en-US" sz="2999" b="1">
                <a:solidFill>
                  <a:srgbClr val="2E2E2E"/>
                </a:solidFill>
                <a:latin typeface="Canva Sans Bold"/>
                <a:ea typeface="Canva Sans Bold"/>
                <a:cs typeface="Canva Sans Bold"/>
                <a:sym typeface="Canva Sans Bold"/>
              </a:rPr>
              <a:t>İlk Oyuncu Avantajı: </a:t>
            </a:r>
            <a:r>
              <a:rPr lang="en-US" sz="2999">
                <a:solidFill>
                  <a:srgbClr val="2E2E2E"/>
                </a:solidFill>
                <a:latin typeface="Canva Sans"/>
                <a:ea typeface="Canva Sans"/>
                <a:cs typeface="Canva Sans"/>
                <a:sym typeface="Canva Sans"/>
              </a:rPr>
              <a:t>Pazarda şişelenmiş Churchill olarak ilk olma avantajı kullanılır.</a:t>
            </a:r>
          </a:p>
          <a:p>
            <a:pPr marL="647694" lvl="1" indent="-323847" algn="l">
              <a:lnSpc>
                <a:spcPts val="4199"/>
              </a:lnSpc>
              <a:buFont typeface="Arial"/>
              <a:buChar char="•"/>
            </a:pPr>
            <a:r>
              <a:rPr lang="en-US" sz="2999" b="1">
                <a:solidFill>
                  <a:srgbClr val="2E2E2E"/>
                </a:solidFill>
                <a:latin typeface="Canva Sans Bold"/>
                <a:ea typeface="Canva Sans Bold"/>
                <a:cs typeface="Canva Sans Bold"/>
                <a:sym typeface="Canva Sans Bold"/>
              </a:rPr>
              <a:t>Marka Bilinirliği: </a:t>
            </a:r>
            <a:r>
              <a:rPr lang="en-US" sz="2999">
                <a:solidFill>
                  <a:srgbClr val="2E2E2E"/>
                </a:solidFill>
                <a:latin typeface="Canva Sans"/>
                <a:ea typeface="Canva Sans"/>
                <a:cs typeface="Canva Sans"/>
                <a:sym typeface="Canva Sans"/>
              </a:rPr>
              <a:t>Hızlı büyüme ve etkili pazarlama stratejileri ile rakiplerden önce pazar payı kazanılır.</a:t>
            </a: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l">
              <a:lnSpc>
                <a:spcPts val="4199"/>
              </a:lnSpc>
              <a:spcBef>
                <a:spcPct val="0"/>
              </a:spcBef>
            </a:pPr>
            <a:endParaRPr lang="en-US" sz="2999">
              <a:solidFill>
                <a:srgbClr val="2E2E2E"/>
              </a:solidFill>
              <a:latin typeface="Canva Sans"/>
              <a:ea typeface="Canva Sans"/>
              <a:cs typeface="Canva Sans"/>
              <a:sym typeface="Canva Sans"/>
            </a:endParaRPr>
          </a:p>
          <a:p>
            <a:pPr algn="ctr">
              <a:lnSpc>
                <a:spcPts val="4199"/>
              </a:lnSpc>
              <a:spcBef>
                <a:spcPct val="0"/>
              </a:spcBef>
            </a:pPr>
            <a:r>
              <a:rPr lang="en-US" sz="2999" b="1">
                <a:solidFill>
                  <a:srgbClr val="2E2E2E"/>
                </a:solidFill>
                <a:latin typeface="Canva Sans Bold"/>
                <a:ea typeface="Canva Sans Bold"/>
                <a:cs typeface="Canva Sans Bold"/>
                <a:sym typeface="Canva Sans Bold"/>
              </a:rPr>
              <a:t>Sonuç:</a:t>
            </a:r>
            <a:r>
              <a:rPr lang="en-US" sz="2999">
                <a:solidFill>
                  <a:srgbClr val="2E2E2E"/>
                </a:solidFill>
                <a:latin typeface="Canva Sans"/>
                <a:ea typeface="Canva Sans"/>
                <a:cs typeface="Canva Sans"/>
                <a:sym typeface="Canva Sans"/>
              </a:rPr>
              <a:t> Tehdit orta seviyede; hızlı marka bilinirliği ve dağıtım ağı kurulumu ile avantaj sağlanabilir.</a:t>
            </a:r>
          </a:p>
          <a:p>
            <a:pPr algn="ctr">
              <a:lnSpc>
                <a:spcPts val="4199"/>
              </a:lnSpc>
              <a:spcBef>
                <a:spcPct val="0"/>
              </a:spcBef>
            </a:pPr>
            <a:endParaRPr lang="en-US" sz="2999">
              <a:solidFill>
                <a:srgbClr val="2E2E2E"/>
              </a:solidFill>
              <a:latin typeface="Canva Sans"/>
              <a:ea typeface="Canva Sans"/>
              <a:cs typeface="Canva Sans"/>
              <a:sym typeface="Canva Sans"/>
            </a:endParaRPr>
          </a:p>
        </p:txBody>
      </p:sp>
      <p:sp>
        <p:nvSpPr>
          <p:cNvPr id="8" name="Freeform 8"/>
          <p:cNvSpPr/>
          <p:nvPr/>
        </p:nvSpPr>
        <p:spPr>
          <a:xfrm>
            <a:off x="15773400" y="9182100"/>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9" name="TextBox 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572601" y="1751378"/>
          <a:ext cx="9142798" cy="8191500"/>
        </p:xfrm>
        <a:graphic>
          <a:graphicData uri="http://schemas.openxmlformats.org/drawingml/2006/table">
            <a:tbl>
              <a:tblPr/>
              <a:tblGrid>
                <a:gridCol w="4571399">
                  <a:extLst>
                    <a:ext uri="{9D8B030D-6E8A-4147-A177-3AD203B41FA5}">
                      <a16:colId xmlns:a16="http://schemas.microsoft.com/office/drawing/2014/main" val="20000"/>
                    </a:ext>
                  </a:extLst>
                </a:gridCol>
                <a:gridCol w="4571399">
                  <a:extLst>
                    <a:ext uri="{9D8B030D-6E8A-4147-A177-3AD203B41FA5}">
                      <a16:colId xmlns:a16="http://schemas.microsoft.com/office/drawing/2014/main" val="20001"/>
                    </a:ext>
                  </a:extLst>
                </a:gridCol>
              </a:tblGrid>
              <a:tr h="1173347">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Porter Gücü</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solidFill>
                      <a:srgbClr val="FFEBCD"/>
                    </a:solidFill>
                  </a:tcPr>
                </a:tc>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Değerlendirme</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solidFill>
                      <a:srgbClr val="FFEBCD"/>
                    </a:solidFill>
                  </a:tcPr>
                </a:tc>
                <a:extLst>
                  <a:ext uri="{0D108BD9-81ED-4DB2-BD59-A6C34878D82A}">
                    <a16:rowId xmlns:a16="http://schemas.microsoft.com/office/drawing/2014/main" val="10000"/>
                  </a:ext>
                </a:extLst>
              </a:tr>
              <a:tr h="1173347">
                <a:tc>
                  <a:txBody>
                    <a:bodyPr/>
                    <a:lstStyle/>
                    <a:p>
                      <a:pPr algn="ctr">
                        <a:lnSpc>
                          <a:spcPts val="3499"/>
                        </a:lnSpc>
                        <a:defRPr/>
                      </a:pPr>
                      <a:r>
                        <a:rPr lang="en-US" sz="2499">
                          <a:solidFill>
                            <a:srgbClr val="000000"/>
                          </a:solidFill>
                          <a:latin typeface="Canva Sans"/>
                          <a:ea typeface="Canva Sans"/>
                          <a:cs typeface="Canva Sans"/>
                          <a:sym typeface="Canva Sans"/>
                        </a:rPr>
                        <a:t>Yeni Giriş Tehdidi</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a:ea typeface="Canva Sans"/>
                          <a:cs typeface="Canva Sans"/>
                          <a:sym typeface="Canva Sans"/>
                        </a:rPr>
                        <a:t>Düşük</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r h="1557153">
                <a:tc>
                  <a:txBody>
                    <a:bodyPr/>
                    <a:lstStyle/>
                    <a:p>
                      <a:pPr algn="ctr">
                        <a:lnSpc>
                          <a:spcPts val="3499"/>
                        </a:lnSpc>
                        <a:defRPr/>
                      </a:pPr>
                      <a:r>
                        <a:rPr lang="en-US" sz="2499">
                          <a:solidFill>
                            <a:srgbClr val="000000"/>
                          </a:solidFill>
                          <a:latin typeface="Canva Sans"/>
                          <a:ea typeface="Canva Sans"/>
                          <a:cs typeface="Canva Sans"/>
                          <a:sym typeface="Canva Sans"/>
                        </a:rPr>
                        <a:t>Tedarikçilerin Pazarlık Gücü</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a:ea typeface="Canva Sans"/>
                          <a:cs typeface="Canva Sans"/>
                          <a:sym typeface="Canva Sans"/>
                        </a:rPr>
                        <a:t>Düşük</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2"/>
                  </a:ext>
                </a:extLst>
              </a:tr>
              <a:tr h="1557153">
                <a:tc>
                  <a:txBody>
                    <a:bodyPr/>
                    <a:lstStyle/>
                    <a:p>
                      <a:pPr algn="ctr">
                        <a:lnSpc>
                          <a:spcPts val="3499"/>
                        </a:lnSpc>
                        <a:defRPr/>
                      </a:pPr>
                      <a:r>
                        <a:rPr lang="en-US" sz="2499">
                          <a:solidFill>
                            <a:srgbClr val="000000"/>
                          </a:solidFill>
                          <a:latin typeface="Canva Sans"/>
                          <a:ea typeface="Canva Sans"/>
                          <a:cs typeface="Canva Sans"/>
                          <a:sym typeface="Canva Sans"/>
                        </a:rPr>
                        <a:t>Alıcıların Pazarlık Gücü</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a:ea typeface="Canva Sans"/>
                          <a:cs typeface="Canva Sans"/>
                          <a:sym typeface="Canva Sans"/>
                        </a:rPr>
                        <a:t>Orta</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3"/>
                  </a:ext>
                </a:extLst>
              </a:tr>
              <a:tr h="1557153">
                <a:tc>
                  <a:txBody>
                    <a:bodyPr/>
                    <a:lstStyle/>
                    <a:p>
                      <a:pPr algn="ctr">
                        <a:lnSpc>
                          <a:spcPts val="3499"/>
                        </a:lnSpc>
                        <a:defRPr/>
                      </a:pPr>
                      <a:r>
                        <a:rPr lang="en-US" sz="2499">
                          <a:solidFill>
                            <a:srgbClr val="000000"/>
                          </a:solidFill>
                          <a:latin typeface="Canva Sans"/>
                          <a:ea typeface="Canva Sans"/>
                          <a:cs typeface="Canva Sans"/>
                          <a:sym typeface="Canva Sans"/>
                        </a:rPr>
                        <a:t>İkame Ürünlerin Tehdidi</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a:ea typeface="Canva Sans"/>
                          <a:cs typeface="Canva Sans"/>
                          <a:sym typeface="Canva Sans"/>
                        </a:rPr>
                        <a:t>Yüksek</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4"/>
                  </a:ext>
                </a:extLst>
              </a:tr>
              <a:tr h="1173347">
                <a:tc>
                  <a:txBody>
                    <a:bodyPr/>
                    <a:lstStyle/>
                    <a:p>
                      <a:pPr algn="ctr">
                        <a:lnSpc>
                          <a:spcPts val="3499"/>
                        </a:lnSpc>
                        <a:defRPr/>
                      </a:pPr>
                      <a:r>
                        <a:rPr lang="en-US" sz="2499">
                          <a:solidFill>
                            <a:srgbClr val="000000"/>
                          </a:solidFill>
                          <a:latin typeface="Canva Sans"/>
                          <a:ea typeface="Canva Sans"/>
                          <a:cs typeface="Canva Sans"/>
                          <a:sym typeface="Canva Sans"/>
                        </a:rPr>
                        <a:t>Rekabet Yoğunluğu</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a:ea typeface="Canva Sans"/>
                          <a:cs typeface="Canva Sans"/>
                          <a:sym typeface="Canva Sans"/>
                        </a:rPr>
                        <a:t>Orta</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Freeform 3"/>
          <p:cNvSpPr/>
          <p:nvPr/>
        </p:nvSpPr>
        <p:spPr>
          <a:xfrm>
            <a:off x="-5486400" y="1180358"/>
            <a:ext cx="7736747" cy="7854566"/>
          </a:xfrm>
          <a:custGeom>
            <a:avLst/>
            <a:gdLst/>
            <a:ahLst/>
            <a:cxnLst/>
            <a:rect l="l" t="t" r="r" b="b"/>
            <a:pathLst>
              <a:path w="7736747" h="7854566">
                <a:moveTo>
                  <a:pt x="0" y="0"/>
                </a:moveTo>
                <a:lnTo>
                  <a:pt x="7736747" y="0"/>
                </a:lnTo>
                <a:lnTo>
                  <a:pt x="7736747" y="7854566"/>
                </a:lnTo>
                <a:lnTo>
                  <a:pt x="0" y="7854566"/>
                </a:lnTo>
                <a:lnTo>
                  <a:pt x="0" y="0"/>
                </a:lnTo>
                <a:close/>
              </a:path>
            </a:pathLst>
          </a:custGeom>
          <a:blipFill>
            <a:blip r:embed="rId2"/>
            <a:stretch>
              <a:fillRect/>
            </a:stretch>
          </a:blipFill>
        </p:spPr>
      </p:sp>
      <p:sp>
        <p:nvSpPr>
          <p:cNvPr id="4" name="Freeform 4"/>
          <p:cNvSpPr/>
          <p:nvPr/>
        </p:nvSpPr>
        <p:spPr>
          <a:xfrm>
            <a:off x="15786707" y="1205011"/>
            <a:ext cx="7736747" cy="7854566"/>
          </a:xfrm>
          <a:custGeom>
            <a:avLst/>
            <a:gdLst/>
            <a:ahLst/>
            <a:cxnLst/>
            <a:rect l="l" t="t" r="r" b="b"/>
            <a:pathLst>
              <a:path w="7736747" h="7854566">
                <a:moveTo>
                  <a:pt x="0" y="0"/>
                </a:moveTo>
                <a:lnTo>
                  <a:pt x="7736748" y="0"/>
                </a:lnTo>
                <a:lnTo>
                  <a:pt x="7736748" y="7854566"/>
                </a:lnTo>
                <a:lnTo>
                  <a:pt x="0" y="7854566"/>
                </a:lnTo>
                <a:lnTo>
                  <a:pt x="0" y="0"/>
                </a:lnTo>
                <a:close/>
              </a:path>
            </a:pathLst>
          </a:custGeom>
          <a:blipFill>
            <a:blip r:embed="rId2"/>
            <a:stretch>
              <a:fillRect/>
            </a:stretch>
          </a:blipFill>
        </p:spPr>
      </p:sp>
      <p:sp>
        <p:nvSpPr>
          <p:cNvPr id="5" name="TextBox 5"/>
          <p:cNvSpPr txBox="1"/>
          <p:nvPr/>
        </p:nvSpPr>
        <p:spPr>
          <a:xfrm>
            <a:off x="6123533" y="104967"/>
            <a:ext cx="6040934" cy="1111250"/>
          </a:xfrm>
          <a:prstGeom prst="rect">
            <a:avLst/>
          </a:prstGeom>
        </p:spPr>
        <p:txBody>
          <a:bodyPr lIns="0" tIns="0" rIns="0" bIns="0" rtlCol="0" anchor="t">
            <a:spAutoFit/>
          </a:bodyPr>
          <a:lstStyle/>
          <a:p>
            <a:pPr algn="ctr">
              <a:lnSpc>
                <a:spcPts val="9100"/>
              </a:lnSpc>
              <a:spcBef>
                <a:spcPct val="0"/>
              </a:spcBef>
            </a:pPr>
            <a:r>
              <a:rPr lang="en-US" sz="6500" b="1">
                <a:solidFill>
                  <a:srgbClr val="000000"/>
                </a:solidFill>
                <a:latin typeface="Canva Sans Bold"/>
                <a:ea typeface="Canva Sans Bold"/>
                <a:cs typeface="Canva Sans Bold"/>
                <a:sym typeface="Canva Sans Bold"/>
              </a:rPr>
              <a:t>Değerlendirme</a:t>
            </a:r>
          </a:p>
        </p:txBody>
      </p:sp>
      <p:sp>
        <p:nvSpPr>
          <p:cNvPr id="6" name="TextBox 6"/>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37212" y="2023786"/>
            <a:ext cx="5877478" cy="5877478"/>
          </a:xfrm>
          <a:custGeom>
            <a:avLst/>
            <a:gdLst/>
            <a:ahLst/>
            <a:cxnLst/>
            <a:rect l="l" t="t" r="r" b="b"/>
            <a:pathLst>
              <a:path w="5877478" h="5877478">
                <a:moveTo>
                  <a:pt x="0" y="0"/>
                </a:moveTo>
                <a:lnTo>
                  <a:pt x="5877478" y="0"/>
                </a:lnTo>
                <a:lnTo>
                  <a:pt x="5877478" y="5877478"/>
                </a:lnTo>
                <a:lnTo>
                  <a:pt x="0" y="5877478"/>
                </a:lnTo>
                <a:lnTo>
                  <a:pt x="0" y="0"/>
                </a:lnTo>
                <a:close/>
              </a:path>
            </a:pathLst>
          </a:custGeom>
          <a:blipFill>
            <a:blip r:embed="rId2"/>
            <a:stretch>
              <a:fillRect/>
            </a:stretch>
          </a:blipFill>
        </p:spPr>
      </p:sp>
      <p:sp>
        <p:nvSpPr>
          <p:cNvPr id="3" name="TextBox 3"/>
          <p:cNvSpPr txBox="1"/>
          <p:nvPr/>
        </p:nvSpPr>
        <p:spPr>
          <a:xfrm>
            <a:off x="9892542" y="1428750"/>
            <a:ext cx="5405729" cy="946137"/>
          </a:xfrm>
          <a:prstGeom prst="rect">
            <a:avLst/>
          </a:prstGeom>
        </p:spPr>
        <p:txBody>
          <a:bodyPr lIns="0" tIns="0" rIns="0" bIns="0" rtlCol="0" anchor="t">
            <a:spAutoFit/>
          </a:bodyPr>
          <a:lstStyle/>
          <a:p>
            <a:pPr algn="l">
              <a:lnSpc>
                <a:spcPts val="7700"/>
              </a:lnSpc>
            </a:pPr>
            <a:r>
              <a:rPr lang="en-US" sz="5500" b="1" spc="-110">
                <a:solidFill>
                  <a:srgbClr val="2E2E2E"/>
                </a:solidFill>
                <a:latin typeface="Lato Bold"/>
                <a:ea typeface="Lato Bold"/>
                <a:cs typeface="Lato Bold"/>
                <a:sym typeface="Lato Bold"/>
              </a:rPr>
              <a:t>Büyüme Stratejisi</a:t>
            </a:r>
          </a:p>
        </p:txBody>
      </p:sp>
      <p:sp>
        <p:nvSpPr>
          <p:cNvPr id="4" name="TextBox 4"/>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5" name="AutoShape 5"/>
          <p:cNvSpPr/>
          <p:nvPr/>
        </p:nvSpPr>
        <p:spPr>
          <a:xfrm>
            <a:off x="9892542" y="4957762"/>
            <a:ext cx="5614396" cy="0"/>
          </a:xfrm>
          <a:prstGeom prst="line">
            <a:avLst/>
          </a:prstGeom>
          <a:ln w="9525" cap="flat">
            <a:solidFill>
              <a:srgbClr val="000000"/>
            </a:solidFill>
            <a:prstDash val="solid"/>
            <a:headEnd type="none" w="sm" len="sm"/>
            <a:tailEnd type="none" w="sm" len="sm"/>
          </a:ln>
        </p:spPr>
      </p:sp>
      <p:sp>
        <p:nvSpPr>
          <p:cNvPr id="6" name="TextBox 6"/>
          <p:cNvSpPr txBox="1"/>
          <p:nvPr/>
        </p:nvSpPr>
        <p:spPr>
          <a:xfrm>
            <a:off x="9873492" y="5288874"/>
            <a:ext cx="5614396" cy="2612390"/>
          </a:xfrm>
          <a:prstGeom prst="rect">
            <a:avLst/>
          </a:prstGeom>
        </p:spPr>
        <p:txBody>
          <a:bodyPr lIns="0" tIns="0" rIns="0" bIns="0" rtlCol="0" anchor="t">
            <a:spAutoFit/>
          </a:bodyPr>
          <a:lstStyle/>
          <a:p>
            <a:pPr algn="just">
              <a:lnSpc>
                <a:spcPts val="3520"/>
              </a:lnSpc>
            </a:pPr>
            <a:r>
              <a:rPr lang="en-US" sz="2200" b="1">
                <a:solidFill>
                  <a:srgbClr val="2E2E2E"/>
                </a:solidFill>
                <a:latin typeface="Lato Bold"/>
                <a:ea typeface="Lato Bold"/>
                <a:cs typeface="Lato Bold"/>
                <a:sym typeface="Lato Bold"/>
              </a:rPr>
              <a:t>Büyüme Motoru: </a:t>
            </a:r>
            <a:r>
              <a:rPr lang="en-US" sz="2200">
                <a:solidFill>
                  <a:srgbClr val="2E2E2E"/>
                </a:solidFill>
                <a:latin typeface="Lato"/>
                <a:ea typeface="Lato"/>
                <a:cs typeface="Lato"/>
                <a:sym typeface="Lato"/>
              </a:rPr>
              <a:t> </a:t>
            </a:r>
          </a:p>
          <a:p>
            <a:pPr algn="just">
              <a:lnSpc>
                <a:spcPts val="3520"/>
              </a:lnSpc>
            </a:pPr>
            <a:r>
              <a:rPr lang="en-US" sz="2200">
                <a:solidFill>
                  <a:srgbClr val="2E2E2E"/>
                </a:solidFill>
                <a:latin typeface="Lato"/>
                <a:ea typeface="Lato"/>
                <a:cs typeface="Lato"/>
                <a:sym typeface="Lato"/>
              </a:rPr>
              <a:t> Tiktok ve Instagram reklamları</a:t>
            </a:r>
          </a:p>
          <a:p>
            <a:pPr algn="just">
              <a:lnSpc>
                <a:spcPts val="3520"/>
              </a:lnSpc>
            </a:pPr>
            <a:r>
              <a:rPr lang="en-US" sz="2200">
                <a:solidFill>
                  <a:srgbClr val="2E2E2E"/>
                </a:solidFill>
                <a:latin typeface="Lato"/>
                <a:ea typeface="Lato"/>
                <a:cs typeface="Lato"/>
                <a:sym typeface="Lato"/>
              </a:rPr>
              <a:t>SEO hizmetleri</a:t>
            </a:r>
          </a:p>
          <a:p>
            <a:pPr algn="just">
              <a:lnSpc>
                <a:spcPts val="3520"/>
              </a:lnSpc>
            </a:pPr>
            <a:r>
              <a:rPr lang="en-US" sz="2200">
                <a:solidFill>
                  <a:srgbClr val="2E2E2E"/>
                </a:solidFill>
                <a:latin typeface="Lato"/>
                <a:ea typeface="Lato"/>
                <a:cs typeface="Lato"/>
                <a:sym typeface="Lato"/>
              </a:rPr>
              <a:t>Sezonluk Kampanyalar</a:t>
            </a:r>
          </a:p>
          <a:p>
            <a:pPr algn="just">
              <a:lnSpc>
                <a:spcPts val="3520"/>
              </a:lnSpc>
            </a:pPr>
            <a:r>
              <a:rPr lang="en-US" sz="2200">
                <a:solidFill>
                  <a:srgbClr val="2E2E2E"/>
                </a:solidFill>
                <a:latin typeface="Lato"/>
                <a:ea typeface="Lato"/>
                <a:cs typeface="Lato"/>
                <a:sym typeface="Lato"/>
              </a:rPr>
              <a:t>Deneyimleme Etkinlikleri</a:t>
            </a:r>
          </a:p>
          <a:p>
            <a:pPr algn="just">
              <a:lnSpc>
                <a:spcPts val="3520"/>
              </a:lnSpc>
            </a:pPr>
            <a:endParaRPr lang="en-US" sz="2200">
              <a:solidFill>
                <a:srgbClr val="2E2E2E"/>
              </a:solidFill>
              <a:latin typeface="Lato"/>
              <a:ea typeface="Lato"/>
              <a:cs typeface="Lato"/>
              <a:sym typeface="Lato"/>
            </a:endParaRPr>
          </a:p>
        </p:txBody>
      </p:sp>
      <p:sp>
        <p:nvSpPr>
          <p:cNvPr id="7" name="TextBox 7"/>
          <p:cNvSpPr txBox="1"/>
          <p:nvPr/>
        </p:nvSpPr>
        <p:spPr>
          <a:xfrm>
            <a:off x="9892542" y="3152735"/>
            <a:ext cx="6798591" cy="2174240"/>
          </a:xfrm>
          <a:prstGeom prst="rect">
            <a:avLst/>
          </a:prstGeom>
        </p:spPr>
        <p:txBody>
          <a:bodyPr lIns="0" tIns="0" rIns="0" bIns="0" rtlCol="0" anchor="t">
            <a:spAutoFit/>
          </a:bodyPr>
          <a:lstStyle/>
          <a:p>
            <a:pPr algn="just">
              <a:lnSpc>
                <a:spcPts val="3520"/>
              </a:lnSpc>
            </a:pPr>
            <a:r>
              <a:rPr lang="en-US" sz="2200" b="1">
                <a:solidFill>
                  <a:srgbClr val="2E2E2E"/>
                </a:solidFill>
                <a:latin typeface="Lato Bold"/>
                <a:ea typeface="Lato Bold"/>
                <a:cs typeface="Lato Bold"/>
                <a:sym typeface="Lato Bold"/>
              </a:rPr>
              <a:t>Dağıtım Kanalı: </a:t>
            </a:r>
            <a:r>
              <a:rPr lang="en-US" sz="2200">
                <a:solidFill>
                  <a:srgbClr val="2E2E2E"/>
                </a:solidFill>
                <a:latin typeface="Lato"/>
                <a:ea typeface="Lato"/>
                <a:cs typeface="Lato"/>
                <a:sym typeface="Lato"/>
              </a:rPr>
              <a:t> </a:t>
            </a:r>
          </a:p>
          <a:p>
            <a:pPr algn="just">
              <a:lnSpc>
                <a:spcPts val="3520"/>
              </a:lnSpc>
            </a:pPr>
            <a:r>
              <a:rPr lang="en-US" sz="2200">
                <a:solidFill>
                  <a:srgbClr val="2E2E2E"/>
                </a:solidFill>
                <a:latin typeface="Lato"/>
                <a:ea typeface="Lato"/>
                <a:cs typeface="Lato"/>
                <a:sym typeface="Lato"/>
              </a:rPr>
              <a:t>Artan işbirlikleri (Trendyol Go, Yemeksepeti, Getir, Starbucks, EspressoLab )</a:t>
            </a:r>
          </a:p>
          <a:p>
            <a:pPr algn="just">
              <a:lnSpc>
                <a:spcPts val="3520"/>
              </a:lnSpc>
            </a:pPr>
            <a:endParaRPr lang="en-US" sz="2200">
              <a:solidFill>
                <a:srgbClr val="2E2E2E"/>
              </a:solidFill>
              <a:latin typeface="Lato"/>
              <a:ea typeface="Lato"/>
              <a:cs typeface="Lato"/>
              <a:sym typeface="Lato"/>
            </a:endParaRPr>
          </a:p>
          <a:p>
            <a:pPr algn="just">
              <a:lnSpc>
                <a:spcPts val="3520"/>
              </a:lnSpc>
            </a:pPr>
            <a:endParaRPr lang="en-US" sz="2200">
              <a:solidFill>
                <a:srgbClr val="2E2E2E"/>
              </a:solidFill>
              <a:latin typeface="Lato"/>
              <a:ea typeface="Lato"/>
              <a:cs typeface="Lato"/>
              <a:sym typeface="Lato"/>
            </a:endParaRPr>
          </a:p>
        </p:txBody>
      </p:sp>
      <p:sp>
        <p:nvSpPr>
          <p:cNvPr id="8" name="Freeform 8"/>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3"/>
            <a:stretch>
              <a:fillRect/>
            </a:stretch>
          </a:blipFill>
        </p:spPr>
      </p:sp>
      <p:grpSp>
        <p:nvGrpSpPr>
          <p:cNvPr id="9" name="Group 9"/>
          <p:cNvGrpSpPr/>
          <p:nvPr/>
        </p:nvGrpSpPr>
        <p:grpSpPr>
          <a:xfrm>
            <a:off x="0" y="0"/>
            <a:ext cx="2337212" cy="2293134"/>
            <a:chOff x="0" y="0"/>
            <a:chExt cx="615562" cy="603953"/>
          </a:xfrm>
        </p:grpSpPr>
        <p:sp>
          <p:nvSpPr>
            <p:cNvPr id="10" name="Freeform 10"/>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11" name="TextBox 11"/>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9944100" y="0"/>
          <a:ext cx="7315200" cy="10287002"/>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936920">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Açıklama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4C200"/>
                    </a:solidFill>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Gelir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4C200"/>
                    </a:solidFill>
                  </a:tcPr>
                </a:tc>
                <a:tc>
                  <a:txBody>
                    <a:bodyPr/>
                    <a:lstStyle/>
                    <a:p>
                      <a:pPr algn="ctr">
                        <a:lnSpc>
                          <a:spcPts val="3499"/>
                        </a:lnSpc>
                        <a:defRPr/>
                      </a:pPr>
                      <a:r>
                        <a:rPr lang="en-US" sz="2499" b="1">
                          <a:solidFill>
                            <a:srgbClr val="000000"/>
                          </a:solidFill>
                          <a:latin typeface="Canva Sans Bold"/>
                          <a:ea typeface="Canva Sans Bold"/>
                          <a:cs typeface="Canva Sans Bold"/>
                          <a:sym typeface="Canva Sans Bold"/>
                        </a:rPr>
                        <a:t>Gider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4C200"/>
                    </a:solidFill>
                  </a:tcPr>
                </a:tc>
                <a:extLst>
                  <a:ext uri="{0D108BD9-81ED-4DB2-BD59-A6C34878D82A}">
                    <a16:rowId xmlns:a16="http://schemas.microsoft.com/office/drawing/2014/main" val="10000"/>
                  </a:ext>
                </a:extLst>
              </a:tr>
              <a:tr h="1022964">
                <a:tc>
                  <a:txBody>
                    <a:bodyPr/>
                    <a:lstStyle/>
                    <a:p>
                      <a:pPr algn="ctr">
                        <a:lnSpc>
                          <a:spcPts val="2659"/>
                        </a:lnSpc>
                        <a:defRPr/>
                      </a:pPr>
                      <a:r>
                        <a:rPr lang="en-US" sz="1899">
                          <a:solidFill>
                            <a:srgbClr val="000000"/>
                          </a:solidFill>
                          <a:latin typeface="Canva Sans"/>
                          <a:ea typeface="Canva Sans"/>
                          <a:cs typeface="Canva Sans"/>
                          <a:sym typeface="Canva Sans"/>
                        </a:rPr>
                        <a:t>Satış Gelirleri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2,500,000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FB643"/>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7689">
                <a:tc>
                  <a:txBody>
                    <a:bodyPr/>
                    <a:lstStyle/>
                    <a:p>
                      <a:pPr algn="ctr">
                        <a:lnSpc>
                          <a:spcPts val="2659"/>
                        </a:lnSpc>
                        <a:defRPr/>
                      </a:pPr>
                      <a:r>
                        <a:rPr lang="en-US" sz="1899">
                          <a:solidFill>
                            <a:srgbClr val="000000"/>
                          </a:solidFill>
                          <a:latin typeface="Canva Sans"/>
                          <a:ea typeface="Canva Sans"/>
                          <a:cs typeface="Canva Sans"/>
                          <a:sym typeface="Canva Sans"/>
                        </a:rPr>
                        <a:t>Satıan Ürünlerin Maaliyetleri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1,050,000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D1C24"/>
                    </a:solidFill>
                  </a:tcPr>
                </a:tc>
                <a:extLst>
                  <a:ext uri="{0D108BD9-81ED-4DB2-BD59-A6C34878D82A}">
                    <a16:rowId xmlns:a16="http://schemas.microsoft.com/office/drawing/2014/main" val="10002"/>
                  </a:ext>
                </a:extLst>
              </a:tr>
              <a:tr h="1022964">
                <a:tc>
                  <a:txBody>
                    <a:bodyPr/>
                    <a:lstStyle/>
                    <a:p>
                      <a:pPr algn="ctr">
                        <a:lnSpc>
                          <a:spcPts val="2659"/>
                        </a:lnSpc>
                        <a:defRPr/>
                      </a:pPr>
                      <a:r>
                        <a:rPr lang="en-US" sz="1899">
                          <a:solidFill>
                            <a:srgbClr val="000000"/>
                          </a:solidFill>
                          <a:latin typeface="Canva Sans"/>
                          <a:ea typeface="Canva Sans"/>
                          <a:cs typeface="Canva Sans"/>
                          <a:sym typeface="Canva Sans"/>
                        </a:rPr>
                        <a:t>Bürüt Kâr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1,450,000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FB643"/>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22964">
                <a:tc>
                  <a:txBody>
                    <a:bodyPr/>
                    <a:lstStyle/>
                    <a:p>
                      <a:pPr algn="ctr">
                        <a:lnSpc>
                          <a:spcPts val="2659"/>
                        </a:lnSpc>
                        <a:defRPr/>
                      </a:pPr>
                      <a:r>
                        <a:rPr lang="en-US" sz="1899">
                          <a:solidFill>
                            <a:srgbClr val="000000"/>
                          </a:solidFill>
                          <a:latin typeface="Canva Sans"/>
                          <a:ea typeface="Canva Sans"/>
                          <a:cs typeface="Canva Sans"/>
                          <a:sym typeface="Canva Sans"/>
                        </a:rPr>
                        <a:t>Reklam Giderleri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200,000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D1C24"/>
                    </a:solidFill>
                  </a:tcPr>
                </a:tc>
                <a:extLst>
                  <a:ext uri="{0D108BD9-81ED-4DB2-BD59-A6C34878D82A}">
                    <a16:rowId xmlns:a16="http://schemas.microsoft.com/office/drawing/2014/main" val="10004"/>
                  </a:ext>
                </a:extLst>
              </a:tr>
              <a:tr h="1022964">
                <a:tc>
                  <a:txBody>
                    <a:bodyPr/>
                    <a:lstStyle/>
                    <a:p>
                      <a:pPr algn="ctr">
                        <a:lnSpc>
                          <a:spcPts val="2659"/>
                        </a:lnSpc>
                        <a:defRPr/>
                      </a:pPr>
                      <a:r>
                        <a:rPr lang="en-US" sz="1899">
                          <a:solidFill>
                            <a:srgbClr val="000000"/>
                          </a:solidFill>
                          <a:latin typeface="Canva Sans"/>
                          <a:ea typeface="Canva Sans"/>
                          <a:cs typeface="Canva Sans"/>
                          <a:sym typeface="Canva Sans"/>
                        </a:rPr>
                        <a:t>Lojistik Giderleri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80,000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D1C24"/>
                    </a:solidFill>
                  </a:tcPr>
                </a:tc>
                <a:extLst>
                  <a:ext uri="{0D108BD9-81ED-4DB2-BD59-A6C34878D82A}">
                    <a16:rowId xmlns:a16="http://schemas.microsoft.com/office/drawing/2014/main" val="10005"/>
                  </a:ext>
                </a:extLst>
              </a:tr>
              <a:tr h="1137689">
                <a:tc>
                  <a:txBody>
                    <a:bodyPr/>
                    <a:lstStyle/>
                    <a:p>
                      <a:pPr algn="ctr">
                        <a:lnSpc>
                          <a:spcPts val="2659"/>
                        </a:lnSpc>
                        <a:defRPr/>
                      </a:pPr>
                      <a:r>
                        <a:rPr lang="en-US" sz="1899">
                          <a:solidFill>
                            <a:srgbClr val="000000"/>
                          </a:solidFill>
                          <a:latin typeface="Canva Sans"/>
                          <a:ea typeface="Canva Sans"/>
                          <a:cs typeface="Canva Sans"/>
                          <a:sym typeface="Canva Sans"/>
                        </a:rPr>
                        <a:t>Ekipman Giderleri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60,000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D1C24"/>
                    </a:solidFill>
                  </a:tcPr>
                </a:tc>
                <a:extLst>
                  <a:ext uri="{0D108BD9-81ED-4DB2-BD59-A6C34878D82A}">
                    <a16:rowId xmlns:a16="http://schemas.microsoft.com/office/drawing/2014/main" val="10006"/>
                  </a:ext>
                </a:extLst>
              </a:tr>
              <a:tr h="1022964">
                <a:tc>
                  <a:txBody>
                    <a:bodyPr/>
                    <a:lstStyle/>
                    <a:p>
                      <a:pPr algn="ctr">
                        <a:lnSpc>
                          <a:spcPts val="2659"/>
                        </a:lnSpc>
                        <a:defRPr/>
                      </a:pPr>
                      <a:r>
                        <a:rPr lang="en-US" sz="1899">
                          <a:solidFill>
                            <a:srgbClr val="000000"/>
                          </a:solidFill>
                          <a:latin typeface="Canva Sans"/>
                          <a:ea typeface="Canva Sans"/>
                          <a:cs typeface="Canva Sans"/>
                          <a:sym typeface="Canva Sans"/>
                        </a:rPr>
                        <a:t>Diğer Giderler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15,000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D1C24"/>
                    </a:solidFill>
                  </a:tcPr>
                </a:tc>
                <a:extLst>
                  <a:ext uri="{0D108BD9-81ED-4DB2-BD59-A6C34878D82A}">
                    <a16:rowId xmlns:a16="http://schemas.microsoft.com/office/drawing/2014/main" val="10007"/>
                  </a:ext>
                </a:extLst>
              </a:tr>
              <a:tr h="1022964">
                <a:tc>
                  <a:txBody>
                    <a:bodyPr/>
                    <a:lstStyle/>
                    <a:p>
                      <a:pPr algn="ctr">
                        <a:lnSpc>
                          <a:spcPts val="2659"/>
                        </a:lnSpc>
                        <a:defRPr/>
                      </a:pPr>
                      <a:r>
                        <a:rPr lang="en-US" sz="1899">
                          <a:solidFill>
                            <a:srgbClr val="000000"/>
                          </a:solidFill>
                          <a:latin typeface="Canva Sans"/>
                          <a:ea typeface="Canva Sans"/>
                          <a:cs typeface="Canva Sans"/>
                          <a:sym typeface="Canva Sans"/>
                        </a:rPr>
                        <a:t>Vergiler (%20)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467,000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D1C24"/>
                    </a:solidFill>
                  </a:tcPr>
                </a:tc>
                <a:extLst>
                  <a:ext uri="{0D108BD9-81ED-4DB2-BD59-A6C34878D82A}">
                    <a16:rowId xmlns:a16="http://schemas.microsoft.com/office/drawing/2014/main" val="10008"/>
                  </a:ext>
                </a:extLst>
              </a:tr>
              <a:tr h="936920">
                <a:tc>
                  <a:txBody>
                    <a:bodyPr/>
                    <a:lstStyle/>
                    <a:p>
                      <a:pPr algn="ctr">
                        <a:lnSpc>
                          <a:spcPts val="2659"/>
                        </a:lnSpc>
                        <a:defRPr/>
                      </a:pPr>
                      <a:r>
                        <a:rPr lang="en-US" sz="1899">
                          <a:solidFill>
                            <a:srgbClr val="000000"/>
                          </a:solidFill>
                          <a:latin typeface="Canva Sans"/>
                          <a:ea typeface="Canva Sans"/>
                          <a:cs typeface="Canva Sans"/>
                          <a:sym typeface="Canva Sans"/>
                        </a:rPr>
                        <a:t>Net Kâr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2A7"/>
                    </a:solidFill>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648,000 TL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FB643"/>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3" name="Freeform 3"/>
          <p:cNvSpPr/>
          <p:nvPr/>
        </p:nvSpPr>
        <p:spPr>
          <a:xfrm>
            <a:off x="-2195895" y="7634473"/>
            <a:ext cx="4533107" cy="4602139"/>
          </a:xfrm>
          <a:custGeom>
            <a:avLst/>
            <a:gdLst/>
            <a:ahLst/>
            <a:cxnLst/>
            <a:rect l="l" t="t" r="r" b="b"/>
            <a:pathLst>
              <a:path w="4533107" h="4602139">
                <a:moveTo>
                  <a:pt x="0" y="0"/>
                </a:moveTo>
                <a:lnTo>
                  <a:pt x="4533107" y="0"/>
                </a:lnTo>
                <a:lnTo>
                  <a:pt x="4533107" y="4602139"/>
                </a:lnTo>
                <a:lnTo>
                  <a:pt x="0" y="4602139"/>
                </a:lnTo>
                <a:lnTo>
                  <a:pt x="0" y="0"/>
                </a:lnTo>
                <a:close/>
              </a:path>
            </a:pathLst>
          </a:custGeom>
          <a:blipFill>
            <a:blip r:embed="rId2"/>
            <a:stretch>
              <a:fillRect/>
            </a:stretch>
          </a:blipFill>
        </p:spPr>
      </p:sp>
      <p:sp>
        <p:nvSpPr>
          <p:cNvPr id="4" name="TextBox 4"/>
          <p:cNvSpPr txBox="1"/>
          <p:nvPr/>
        </p:nvSpPr>
        <p:spPr>
          <a:xfrm>
            <a:off x="1028700" y="4613281"/>
            <a:ext cx="6342293" cy="1917687"/>
          </a:xfrm>
          <a:prstGeom prst="rect">
            <a:avLst/>
          </a:prstGeom>
        </p:spPr>
        <p:txBody>
          <a:bodyPr lIns="0" tIns="0" rIns="0" bIns="0" rtlCol="0" anchor="t">
            <a:spAutoFit/>
          </a:bodyPr>
          <a:lstStyle/>
          <a:p>
            <a:pPr algn="ctr">
              <a:lnSpc>
                <a:spcPts val="7700"/>
              </a:lnSpc>
            </a:pPr>
            <a:r>
              <a:rPr lang="en-US" sz="5500" b="1" spc="-110">
                <a:solidFill>
                  <a:srgbClr val="2E2E2E"/>
                </a:solidFill>
                <a:latin typeface="Lato Bold"/>
                <a:ea typeface="Lato Bold"/>
                <a:cs typeface="Lato Bold"/>
                <a:sym typeface="Lato Bold"/>
              </a:rPr>
              <a:t>1 Yıllık Gelir Gider Tablosu</a:t>
            </a:r>
          </a:p>
        </p:txBody>
      </p:sp>
      <p:grpSp>
        <p:nvGrpSpPr>
          <p:cNvPr id="5" name="Group 5"/>
          <p:cNvGrpSpPr/>
          <p:nvPr/>
        </p:nvGrpSpPr>
        <p:grpSpPr>
          <a:xfrm>
            <a:off x="0" y="0"/>
            <a:ext cx="2337212" cy="2293134"/>
            <a:chOff x="0" y="0"/>
            <a:chExt cx="615562" cy="603953"/>
          </a:xfrm>
        </p:grpSpPr>
        <p:sp>
          <p:nvSpPr>
            <p:cNvPr id="6" name="Freeform 6"/>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7" name="TextBox 7"/>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pic>
        <p:nvPicPr>
          <p:cNvPr id="3" name="Picture 3"/>
          <p:cNvPicPr>
            <a:picLocks noChangeAspect="1"/>
          </p:cNvPicPr>
          <p:nvPr/>
        </p:nvPicPr>
        <p:blipFill>
          <a:blip r:embed="rId2"/>
          <a:stretch>
            <a:fillRect/>
          </a:stretch>
        </p:blipFill>
        <p:spPr>
          <a:xfrm>
            <a:off x="903695" y="1411252"/>
            <a:ext cx="8574461" cy="8087958"/>
          </a:xfrm>
          <a:prstGeom prst="rect">
            <a:avLst/>
          </a:prstGeom>
        </p:spPr>
      </p:pic>
      <p:sp>
        <p:nvSpPr>
          <p:cNvPr id="4" name="TextBox 4"/>
          <p:cNvSpPr txBox="1"/>
          <p:nvPr/>
        </p:nvSpPr>
        <p:spPr>
          <a:xfrm>
            <a:off x="10134261" y="3380506"/>
            <a:ext cx="7733647" cy="4328703"/>
          </a:xfrm>
          <a:prstGeom prst="rect">
            <a:avLst/>
          </a:prstGeom>
        </p:spPr>
        <p:txBody>
          <a:bodyPr lIns="0" tIns="0" rIns="0" bIns="0" rtlCol="0" anchor="t">
            <a:spAutoFit/>
          </a:bodyPr>
          <a:lstStyle/>
          <a:p>
            <a:pPr algn="l">
              <a:lnSpc>
                <a:spcPts val="2910"/>
              </a:lnSpc>
            </a:pPr>
            <a:r>
              <a:rPr lang="en-US" sz="2078">
                <a:solidFill>
                  <a:srgbClr val="2E2E2E"/>
                </a:solidFill>
                <a:latin typeface="Canva Sans"/>
                <a:ea typeface="Canva Sans"/>
                <a:cs typeface="Canva Sans"/>
                <a:sym typeface="Canva Sans"/>
              </a:rPr>
              <a:t>Aksiyonlar:</a:t>
            </a:r>
          </a:p>
          <a:p>
            <a:pPr algn="l">
              <a:lnSpc>
                <a:spcPts val="2910"/>
              </a:lnSpc>
            </a:pPr>
            <a:endParaRPr lang="en-US" sz="2078">
              <a:solidFill>
                <a:srgbClr val="2E2E2E"/>
              </a:solidFill>
              <a:latin typeface="Canva Sans"/>
              <a:ea typeface="Canva Sans"/>
              <a:cs typeface="Canva Sans"/>
              <a:sym typeface="Canva Sans"/>
            </a:endParaRPr>
          </a:p>
          <a:p>
            <a:pPr marL="448770" lvl="1" indent="-224385" algn="l">
              <a:lnSpc>
                <a:spcPts val="2910"/>
              </a:lnSpc>
              <a:buFont typeface="Arial"/>
              <a:buChar char="•"/>
            </a:pPr>
            <a:r>
              <a:rPr lang="en-US" sz="2078">
                <a:solidFill>
                  <a:srgbClr val="2E2E2E"/>
                </a:solidFill>
                <a:latin typeface="Canva Sans"/>
                <a:ea typeface="Canva Sans"/>
                <a:cs typeface="Canva Sans"/>
                <a:sym typeface="Canva Sans"/>
              </a:rPr>
              <a:t>Müşteri Sadakati: Kullanıcıları elde tutmak için sadakat programları ve düzenli iletişim gibi yöntemler uygulayacağız.</a:t>
            </a:r>
          </a:p>
          <a:p>
            <a:pPr algn="l">
              <a:lnSpc>
                <a:spcPts val="2910"/>
              </a:lnSpc>
            </a:pPr>
            <a:endParaRPr lang="en-US" sz="2078">
              <a:solidFill>
                <a:srgbClr val="2E2E2E"/>
              </a:solidFill>
              <a:latin typeface="Canva Sans"/>
              <a:ea typeface="Canva Sans"/>
              <a:cs typeface="Canva Sans"/>
              <a:sym typeface="Canva Sans"/>
            </a:endParaRPr>
          </a:p>
          <a:p>
            <a:pPr marL="448770" lvl="1" indent="-224385" algn="l">
              <a:lnSpc>
                <a:spcPts val="2910"/>
              </a:lnSpc>
              <a:buFont typeface="Arial"/>
              <a:buChar char="•"/>
            </a:pPr>
            <a:r>
              <a:rPr lang="en-US" sz="2078">
                <a:solidFill>
                  <a:srgbClr val="2E2E2E"/>
                </a:solidFill>
                <a:latin typeface="Canva Sans"/>
                <a:ea typeface="Canva Sans"/>
                <a:cs typeface="Canva Sans"/>
                <a:sym typeface="Canva Sans"/>
              </a:rPr>
              <a:t>  Ürün İyileştirme: Kullanıcıların ihtiyaç ve geri bildirimlerine göre ürün geliştirilmeli.</a:t>
            </a:r>
          </a:p>
          <a:p>
            <a:pPr algn="l">
              <a:lnSpc>
                <a:spcPts val="2910"/>
              </a:lnSpc>
            </a:pPr>
            <a:endParaRPr lang="en-US" sz="2078">
              <a:solidFill>
                <a:srgbClr val="2E2E2E"/>
              </a:solidFill>
              <a:latin typeface="Canva Sans"/>
              <a:ea typeface="Canva Sans"/>
              <a:cs typeface="Canva Sans"/>
              <a:sym typeface="Canva Sans"/>
            </a:endParaRPr>
          </a:p>
          <a:p>
            <a:pPr marL="448770" lvl="1" indent="-224385" algn="l">
              <a:lnSpc>
                <a:spcPts val="2910"/>
              </a:lnSpc>
              <a:buFont typeface="Arial"/>
              <a:buChar char="•"/>
            </a:pPr>
            <a:r>
              <a:rPr lang="en-US" sz="2078">
                <a:solidFill>
                  <a:srgbClr val="2E2E2E"/>
                </a:solidFill>
                <a:latin typeface="Canva Sans"/>
                <a:ea typeface="Canva Sans"/>
                <a:cs typeface="Canva Sans"/>
                <a:sym typeface="Canva Sans"/>
              </a:rPr>
              <a:t> Daha Fazla Pazarlama: Haziran’daki kampanya etkisi tekrarlanarak kullanıcı sayısı artırılabilir.</a:t>
            </a:r>
          </a:p>
          <a:p>
            <a:pPr algn="ctr">
              <a:lnSpc>
                <a:spcPts val="2910"/>
              </a:lnSpc>
            </a:pPr>
            <a:endParaRPr lang="en-US" sz="2078">
              <a:solidFill>
                <a:srgbClr val="2E2E2E"/>
              </a:solidFill>
              <a:latin typeface="Canva Sans"/>
              <a:ea typeface="Canva Sans"/>
              <a:cs typeface="Canva Sans"/>
              <a:sym typeface="Canva Sans"/>
            </a:endParaRPr>
          </a:p>
        </p:txBody>
      </p:sp>
      <p:sp>
        <p:nvSpPr>
          <p:cNvPr id="5" name="TextBox 5"/>
          <p:cNvSpPr txBox="1"/>
          <p:nvPr/>
        </p:nvSpPr>
        <p:spPr>
          <a:xfrm>
            <a:off x="6877794" y="651532"/>
            <a:ext cx="5085606" cy="927100"/>
          </a:xfrm>
          <a:prstGeom prst="rect">
            <a:avLst/>
          </a:prstGeom>
        </p:spPr>
        <p:txBody>
          <a:bodyPr wrap="square" lIns="0" tIns="0" rIns="0" bIns="0" rtlCol="0" anchor="t">
            <a:spAutoFit/>
          </a:bodyPr>
          <a:lstStyle/>
          <a:p>
            <a:pPr algn="ctr">
              <a:lnSpc>
                <a:spcPts val="7699"/>
              </a:lnSpc>
              <a:spcBef>
                <a:spcPct val="0"/>
              </a:spcBef>
            </a:pPr>
            <a:r>
              <a:rPr lang="en-US" sz="5499" b="1" dirty="0" err="1">
                <a:solidFill>
                  <a:srgbClr val="2E2E2E"/>
                </a:solidFill>
                <a:latin typeface="Canva Sans Bold"/>
                <a:ea typeface="Canva Sans Bold"/>
                <a:cs typeface="Canva Sans Bold"/>
                <a:sym typeface="Canva Sans Bold"/>
              </a:rPr>
              <a:t>Metriklerimiz</a:t>
            </a:r>
            <a:endParaRPr lang="en-US" sz="5499" b="1" dirty="0">
              <a:solidFill>
                <a:srgbClr val="2E2E2E"/>
              </a:solidFill>
              <a:latin typeface="Canva Sans Bold"/>
              <a:ea typeface="Canva Sans Bold"/>
              <a:cs typeface="Canva Sans Bold"/>
              <a:sym typeface="Canva Sans Bold"/>
            </a:endParaRPr>
          </a:p>
        </p:txBody>
      </p:sp>
      <p:sp>
        <p:nvSpPr>
          <p:cNvPr id="6" name="Freeform 6"/>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3"/>
            <a:stretch>
              <a:fillRect/>
            </a:stretch>
          </a:blipFill>
        </p:spPr>
      </p:sp>
      <p:grpSp>
        <p:nvGrpSpPr>
          <p:cNvPr id="7" name="Group 7"/>
          <p:cNvGrpSpPr/>
          <p:nvPr/>
        </p:nvGrpSpPr>
        <p:grpSpPr>
          <a:xfrm>
            <a:off x="0" y="0"/>
            <a:ext cx="2337212" cy="2303726"/>
            <a:chOff x="0" y="0"/>
            <a:chExt cx="615562" cy="606743"/>
          </a:xfrm>
        </p:grpSpPr>
        <p:sp>
          <p:nvSpPr>
            <p:cNvPr id="8" name="Freeform 8"/>
            <p:cNvSpPr/>
            <p:nvPr/>
          </p:nvSpPr>
          <p:spPr>
            <a:xfrm>
              <a:off x="0" y="0"/>
              <a:ext cx="615562" cy="606743"/>
            </a:xfrm>
            <a:custGeom>
              <a:avLst/>
              <a:gdLst/>
              <a:ahLst/>
              <a:cxnLst/>
              <a:rect l="l" t="t" r="r" b="b"/>
              <a:pathLst>
                <a:path w="615562" h="606743">
                  <a:moveTo>
                    <a:pt x="0" y="0"/>
                  </a:moveTo>
                  <a:lnTo>
                    <a:pt x="615562" y="0"/>
                  </a:lnTo>
                  <a:lnTo>
                    <a:pt x="615562" y="606743"/>
                  </a:lnTo>
                  <a:lnTo>
                    <a:pt x="0" y="606743"/>
                  </a:lnTo>
                  <a:close/>
                </a:path>
              </a:pathLst>
            </a:custGeom>
            <a:solidFill>
              <a:srgbClr val="F9ECB8"/>
            </a:solidFill>
          </p:spPr>
        </p:sp>
        <p:sp>
          <p:nvSpPr>
            <p:cNvPr id="9" name="TextBox 9"/>
            <p:cNvSpPr txBox="1"/>
            <p:nvPr/>
          </p:nvSpPr>
          <p:spPr>
            <a:xfrm>
              <a:off x="0" y="-38100"/>
              <a:ext cx="615562" cy="644843"/>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2303726"/>
            <a:chOff x="0" y="0"/>
            <a:chExt cx="615562" cy="606743"/>
          </a:xfrm>
        </p:grpSpPr>
        <p:sp>
          <p:nvSpPr>
            <p:cNvPr id="3" name="Freeform 3"/>
            <p:cNvSpPr/>
            <p:nvPr/>
          </p:nvSpPr>
          <p:spPr>
            <a:xfrm>
              <a:off x="0" y="0"/>
              <a:ext cx="615562" cy="606743"/>
            </a:xfrm>
            <a:custGeom>
              <a:avLst/>
              <a:gdLst/>
              <a:ahLst/>
              <a:cxnLst/>
              <a:rect l="l" t="t" r="r" b="b"/>
              <a:pathLst>
                <a:path w="615562" h="606743">
                  <a:moveTo>
                    <a:pt x="0" y="0"/>
                  </a:moveTo>
                  <a:lnTo>
                    <a:pt x="615562" y="0"/>
                  </a:lnTo>
                  <a:lnTo>
                    <a:pt x="615562" y="606743"/>
                  </a:lnTo>
                  <a:lnTo>
                    <a:pt x="0" y="606743"/>
                  </a:lnTo>
                  <a:close/>
                </a:path>
              </a:pathLst>
            </a:custGeom>
            <a:solidFill>
              <a:srgbClr val="F9ECB8"/>
            </a:solidFill>
          </p:spPr>
        </p:sp>
        <p:sp>
          <p:nvSpPr>
            <p:cNvPr id="4" name="TextBox 4"/>
            <p:cNvSpPr txBox="1"/>
            <p:nvPr/>
          </p:nvSpPr>
          <p:spPr>
            <a:xfrm>
              <a:off x="0" y="-38100"/>
              <a:ext cx="615562" cy="6448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221845" y="-1555599"/>
            <a:ext cx="4533107" cy="4602139"/>
          </a:xfrm>
          <a:custGeom>
            <a:avLst/>
            <a:gdLst/>
            <a:ahLst/>
            <a:cxnLst/>
            <a:rect l="l" t="t" r="r" b="b"/>
            <a:pathLst>
              <a:path w="4533107" h="4602139">
                <a:moveTo>
                  <a:pt x="0" y="0"/>
                </a:moveTo>
                <a:lnTo>
                  <a:pt x="4533107" y="0"/>
                </a:lnTo>
                <a:lnTo>
                  <a:pt x="4533107" y="4602139"/>
                </a:lnTo>
                <a:lnTo>
                  <a:pt x="0" y="4602139"/>
                </a:lnTo>
                <a:lnTo>
                  <a:pt x="0" y="0"/>
                </a:lnTo>
                <a:close/>
              </a:path>
            </a:pathLst>
          </a:custGeom>
          <a:blipFill>
            <a:blip r:embed="rId2"/>
            <a:stretch>
              <a:fillRect/>
            </a:stretch>
          </a:blipFill>
        </p:spPr>
      </p:sp>
      <p:sp>
        <p:nvSpPr>
          <p:cNvPr id="6" name="TextBox 6"/>
          <p:cNvSpPr txBox="1"/>
          <p:nvPr/>
        </p:nvSpPr>
        <p:spPr>
          <a:xfrm>
            <a:off x="2892086" y="6361290"/>
            <a:ext cx="2586858" cy="266685"/>
          </a:xfrm>
          <a:prstGeom prst="rect">
            <a:avLst/>
          </a:prstGeom>
        </p:spPr>
        <p:txBody>
          <a:bodyPr lIns="0" tIns="0" rIns="0" bIns="0" rtlCol="0" anchor="t">
            <a:spAutoFit/>
          </a:bodyPr>
          <a:lstStyle/>
          <a:p>
            <a:pPr algn="ctr">
              <a:lnSpc>
                <a:spcPts val="2100"/>
              </a:lnSpc>
            </a:pPr>
            <a:r>
              <a:rPr lang="en-US" sz="1500" b="1">
                <a:solidFill>
                  <a:srgbClr val="FFFFFF"/>
                </a:solidFill>
                <a:latin typeface="Lato Bold"/>
                <a:ea typeface="Lato Bold"/>
                <a:cs typeface="Lato Bold"/>
                <a:sym typeface="Lato Bold"/>
              </a:rPr>
              <a:t>reallyygreatsite.com</a:t>
            </a:r>
          </a:p>
        </p:txBody>
      </p:sp>
      <p:sp>
        <p:nvSpPr>
          <p:cNvPr id="7" name="TextBox 7"/>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8" name="TextBox 8"/>
          <p:cNvSpPr txBox="1"/>
          <p:nvPr/>
        </p:nvSpPr>
        <p:spPr>
          <a:xfrm>
            <a:off x="221845" y="688320"/>
            <a:ext cx="1893521" cy="869935"/>
          </a:xfrm>
          <a:prstGeom prst="rect">
            <a:avLst/>
          </a:prstGeom>
        </p:spPr>
        <p:txBody>
          <a:bodyPr lIns="0" tIns="0" rIns="0" bIns="0" rtlCol="0" anchor="t">
            <a:spAutoFit/>
          </a:bodyPr>
          <a:lstStyle/>
          <a:p>
            <a:pPr algn="ctr">
              <a:lnSpc>
                <a:spcPts val="3500"/>
              </a:lnSpc>
            </a:pPr>
            <a:r>
              <a:rPr lang="en-US" sz="2500" b="1">
                <a:solidFill>
                  <a:srgbClr val="2E2E2E"/>
                </a:solidFill>
                <a:latin typeface="Lato Bold"/>
                <a:ea typeface="Lato Bold"/>
                <a:cs typeface="Lato Bold"/>
                <a:sym typeface="Lato Bold"/>
              </a:rPr>
              <a:t>Şuan Ne Durumdayız?</a:t>
            </a:r>
          </a:p>
        </p:txBody>
      </p:sp>
      <p:sp>
        <p:nvSpPr>
          <p:cNvPr id="9" name="AutoShape 9"/>
          <p:cNvSpPr/>
          <p:nvPr/>
        </p:nvSpPr>
        <p:spPr>
          <a:xfrm>
            <a:off x="0" y="5764184"/>
            <a:ext cx="18288000" cy="0"/>
          </a:xfrm>
          <a:prstGeom prst="line">
            <a:avLst/>
          </a:prstGeom>
          <a:ln w="38100" cap="flat">
            <a:solidFill>
              <a:srgbClr val="F4C200"/>
            </a:solidFill>
            <a:prstDash val="solid"/>
            <a:headEnd type="none" w="sm" len="sm"/>
            <a:tailEnd type="none" w="sm" len="sm"/>
          </a:ln>
        </p:spPr>
      </p:sp>
      <p:grpSp>
        <p:nvGrpSpPr>
          <p:cNvPr id="10" name="Group 10"/>
          <p:cNvGrpSpPr/>
          <p:nvPr/>
        </p:nvGrpSpPr>
        <p:grpSpPr>
          <a:xfrm>
            <a:off x="10118791" y="3376058"/>
            <a:ext cx="1521351" cy="1521351"/>
            <a:chOff x="0" y="0"/>
            <a:chExt cx="2028468" cy="2028468"/>
          </a:xfrm>
        </p:grpSpPr>
        <p:grpSp>
          <p:nvGrpSpPr>
            <p:cNvPr id="11" name="Group 11"/>
            <p:cNvGrpSpPr/>
            <p:nvPr/>
          </p:nvGrpSpPr>
          <p:grpSpPr>
            <a:xfrm>
              <a:off x="0" y="0"/>
              <a:ext cx="2028468" cy="202846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3" name="TextBox 13"/>
              <p:cNvSpPr txBox="1"/>
              <p:nvPr/>
            </p:nvSpPr>
            <p:spPr>
              <a:xfrm>
                <a:off x="76200" y="38100"/>
                <a:ext cx="660400" cy="698500"/>
              </a:xfrm>
              <a:prstGeom prst="rect">
                <a:avLst/>
              </a:prstGeom>
            </p:spPr>
            <p:txBody>
              <a:bodyPr lIns="25043" tIns="25043" rIns="25043" bIns="25043" rtlCol="0" anchor="ctr"/>
              <a:lstStyle/>
              <a:p>
                <a:pPr algn="ctr">
                  <a:lnSpc>
                    <a:spcPts val="2659"/>
                  </a:lnSpc>
                </a:pPr>
                <a:endParaRPr/>
              </a:p>
            </p:txBody>
          </p:sp>
        </p:grpSp>
        <p:sp>
          <p:nvSpPr>
            <p:cNvPr id="14" name="TextBox 14"/>
            <p:cNvSpPr txBox="1"/>
            <p:nvPr/>
          </p:nvSpPr>
          <p:spPr>
            <a:xfrm>
              <a:off x="211690" y="530576"/>
              <a:ext cx="1605088" cy="9196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İlk Prototip</a:t>
              </a:r>
            </a:p>
          </p:txBody>
        </p:sp>
      </p:grpSp>
      <p:grpSp>
        <p:nvGrpSpPr>
          <p:cNvPr id="15" name="Group 15"/>
          <p:cNvGrpSpPr/>
          <p:nvPr/>
        </p:nvGrpSpPr>
        <p:grpSpPr>
          <a:xfrm>
            <a:off x="4718268" y="3376058"/>
            <a:ext cx="1521351" cy="1521351"/>
            <a:chOff x="0" y="0"/>
            <a:chExt cx="2028468" cy="2028468"/>
          </a:xfrm>
        </p:grpSpPr>
        <p:grpSp>
          <p:nvGrpSpPr>
            <p:cNvPr id="16" name="Group 16"/>
            <p:cNvGrpSpPr/>
            <p:nvPr/>
          </p:nvGrpSpPr>
          <p:grpSpPr>
            <a:xfrm>
              <a:off x="0" y="0"/>
              <a:ext cx="2028468" cy="20284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8" name="TextBox 18"/>
              <p:cNvSpPr txBox="1"/>
              <p:nvPr/>
            </p:nvSpPr>
            <p:spPr>
              <a:xfrm>
                <a:off x="76200" y="38100"/>
                <a:ext cx="660400" cy="698500"/>
              </a:xfrm>
              <a:prstGeom prst="rect">
                <a:avLst/>
              </a:prstGeom>
            </p:spPr>
            <p:txBody>
              <a:bodyPr lIns="25043" tIns="25043" rIns="25043" bIns="25043" rtlCol="0" anchor="ctr"/>
              <a:lstStyle/>
              <a:p>
                <a:pPr algn="ctr">
                  <a:lnSpc>
                    <a:spcPts val="2660"/>
                  </a:lnSpc>
                </a:pPr>
                <a:endParaRPr/>
              </a:p>
            </p:txBody>
          </p:sp>
        </p:grpSp>
        <p:sp>
          <p:nvSpPr>
            <p:cNvPr id="19" name="TextBox 19"/>
            <p:cNvSpPr txBox="1"/>
            <p:nvPr/>
          </p:nvSpPr>
          <p:spPr>
            <a:xfrm>
              <a:off x="211690" y="530576"/>
              <a:ext cx="1605088" cy="9196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Maaliyet Hesabı</a:t>
              </a:r>
            </a:p>
          </p:txBody>
        </p:sp>
      </p:grpSp>
      <p:grpSp>
        <p:nvGrpSpPr>
          <p:cNvPr id="20" name="Group 20"/>
          <p:cNvGrpSpPr/>
          <p:nvPr/>
        </p:nvGrpSpPr>
        <p:grpSpPr>
          <a:xfrm>
            <a:off x="16498624" y="7247100"/>
            <a:ext cx="1521351" cy="1521351"/>
            <a:chOff x="0" y="0"/>
            <a:chExt cx="2028468" cy="2028468"/>
          </a:xfrm>
        </p:grpSpPr>
        <p:grpSp>
          <p:nvGrpSpPr>
            <p:cNvPr id="21" name="Group 21"/>
            <p:cNvGrpSpPr/>
            <p:nvPr/>
          </p:nvGrpSpPr>
          <p:grpSpPr>
            <a:xfrm>
              <a:off x="0" y="0"/>
              <a:ext cx="2028468" cy="2028468"/>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23" name="TextBox 23"/>
              <p:cNvSpPr txBox="1"/>
              <p:nvPr/>
            </p:nvSpPr>
            <p:spPr>
              <a:xfrm>
                <a:off x="76200" y="38100"/>
                <a:ext cx="660400" cy="698500"/>
              </a:xfrm>
              <a:prstGeom prst="rect">
                <a:avLst/>
              </a:prstGeom>
            </p:spPr>
            <p:txBody>
              <a:bodyPr lIns="25043" tIns="25043" rIns="25043" bIns="25043" rtlCol="0" anchor="ctr"/>
              <a:lstStyle/>
              <a:p>
                <a:pPr algn="ctr">
                  <a:lnSpc>
                    <a:spcPts val="2660"/>
                  </a:lnSpc>
                </a:pPr>
                <a:endParaRPr/>
              </a:p>
            </p:txBody>
          </p:sp>
        </p:grpSp>
        <p:sp>
          <p:nvSpPr>
            <p:cNvPr id="24" name="TextBox 24"/>
            <p:cNvSpPr txBox="1"/>
            <p:nvPr/>
          </p:nvSpPr>
          <p:spPr>
            <a:xfrm>
              <a:off x="211690" y="295626"/>
              <a:ext cx="1605088" cy="13895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Global Pazara Giriş</a:t>
              </a:r>
            </a:p>
          </p:txBody>
        </p:sp>
      </p:grpSp>
      <p:grpSp>
        <p:nvGrpSpPr>
          <p:cNvPr id="25" name="Group 25"/>
          <p:cNvGrpSpPr/>
          <p:nvPr/>
        </p:nvGrpSpPr>
        <p:grpSpPr>
          <a:xfrm>
            <a:off x="14240467" y="3376058"/>
            <a:ext cx="1692800" cy="1521351"/>
            <a:chOff x="0" y="0"/>
            <a:chExt cx="2257067" cy="2028468"/>
          </a:xfrm>
        </p:grpSpPr>
        <p:grpSp>
          <p:nvGrpSpPr>
            <p:cNvPr id="26" name="Group 26"/>
            <p:cNvGrpSpPr/>
            <p:nvPr/>
          </p:nvGrpSpPr>
          <p:grpSpPr>
            <a:xfrm>
              <a:off x="114299" y="0"/>
              <a:ext cx="2028468" cy="202846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28" name="TextBox 28"/>
              <p:cNvSpPr txBox="1"/>
              <p:nvPr/>
            </p:nvSpPr>
            <p:spPr>
              <a:xfrm>
                <a:off x="76200" y="38100"/>
                <a:ext cx="660400" cy="698500"/>
              </a:xfrm>
              <a:prstGeom prst="rect">
                <a:avLst/>
              </a:prstGeom>
            </p:spPr>
            <p:txBody>
              <a:bodyPr lIns="25043" tIns="25043" rIns="25043" bIns="25043" rtlCol="0" anchor="ctr"/>
              <a:lstStyle/>
              <a:p>
                <a:pPr algn="ctr">
                  <a:lnSpc>
                    <a:spcPts val="2659"/>
                  </a:lnSpc>
                </a:pPr>
                <a:endParaRPr/>
              </a:p>
            </p:txBody>
          </p:sp>
        </p:grpSp>
        <p:sp>
          <p:nvSpPr>
            <p:cNvPr id="29" name="TextBox 29"/>
            <p:cNvSpPr txBox="1"/>
            <p:nvPr/>
          </p:nvSpPr>
          <p:spPr>
            <a:xfrm>
              <a:off x="0" y="295626"/>
              <a:ext cx="2257067" cy="13895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Melek Yatırımcı Bulunması</a:t>
              </a:r>
            </a:p>
          </p:txBody>
        </p:sp>
      </p:grpSp>
      <p:grpSp>
        <p:nvGrpSpPr>
          <p:cNvPr id="30" name="Group 30"/>
          <p:cNvGrpSpPr/>
          <p:nvPr/>
        </p:nvGrpSpPr>
        <p:grpSpPr>
          <a:xfrm>
            <a:off x="460869" y="3376058"/>
            <a:ext cx="1654498" cy="1521351"/>
            <a:chOff x="0" y="0"/>
            <a:chExt cx="2205997" cy="2028468"/>
          </a:xfrm>
        </p:grpSpPr>
        <p:grpSp>
          <p:nvGrpSpPr>
            <p:cNvPr id="31" name="Group 31"/>
            <p:cNvGrpSpPr/>
            <p:nvPr/>
          </p:nvGrpSpPr>
          <p:grpSpPr>
            <a:xfrm>
              <a:off x="88764" y="0"/>
              <a:ext cx="2028468" cy="202846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33" name="TextBox 33"/>
              <p:cNvSpPr txBox="1"/>
              <p:nvPr/>
            </p:nvSpPr>
            <p:spPr>
              <a:xfrm>
                <a:off x="76200" y="38100"/>
                <a:ext cx="660400" cy="698500"/>
              </a:xfrm>
              <a:prstGeom prst="rect">
                <a:avLst/>
              </a:prstGeom>
            </p:spPr>
            <p:txBody>
              <a:bodyPr lIns="25043" tIns="25043" rIns="25043" bIns="25043" rtlCol="0" anchor="ctr"/>
              <a:lstStyle/>
              <a:p>
                <a:pPr algn="ctr">
                  <a:lnSpc>
                    <a:spcPts val="2659"/>
                  </a:lnSpc>
                </a:pPr>
                <a:endParaRPr/>
              </a:p>
            </p:txBody>
          </p:sp>
        </p:grpSp>
        <p:sp>
          <p:nvSpPr>
            <p:cNvPr id="34" name="TextBox 34"/>
            <p:cNvSpPr txBox="1"/>
            <p:nvPr/>
          </p:nvSpPr>
          <p:spPr>
            <a:xfrm>
              <a:off x="0" y="295626"/>
              <a:ext cx="2205997" cy="13895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Saha ve Pazar Araştırması</a:t>
              </a:r>
            </a:p>
          </p:txBody>
        </p:sp>
      </p:grpSp>
      <p:grpSp>
        <p:nvGrpSpPr>
          <p:cNvPr id="35" name="Group 35"/>
          <p:cNvGrpSpPr/>
          <p:nvPr/>
        </p:nvGrpSpPr>
        <p:grpSpPr>
          <a:xfrm>
            <a:off x="12555663" y="7247100"/>
            <a:ext cx="1521351" cy="1521351"/>
            <a:chOff x="0" y="0"/>
            <a:chExt cx="2028468" cy="2028468"/>
          </a:xfrm>
        </p:grpSpPr>
        <p:grpSp>
          <p:nvGrpSpPr>
            <p:cNvPr id="36" name="Group 36"/>
            <p:cNvGrpSpPr/>
            <p:nvPr/>
          </p:nvGrpSpPr>
          <p:grpSpPr>
            <a:xfrm>
              <a:off x="0" y="0"/>
              <a:ext cx="2028468" cy="2028468"/>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38" name="TextBox 38"/>
              <p:cNvSpPr txBox="1"/>
              <p:nvPr/>
            </p:nvSpPr>
            <p:spPr>
              <a:xfrm>
                <a:off x="76200" y="38100"/>
                <a:ext cx="660400" cy="698500"/>
              </a:xfrm>
              <a:prstGeom prst="rect">
                <a:avLst/>
              </a:prstGeom>
            </p:spPr>
            <p:txBody>
              <a:bodyPr lIns="25043" tIns="25043" rIns="25043" bIns="25043" rtlCol="0" anchor="ctr"/>
              <a:lstStyle/>
              <a:p>
                <a:pPr algn="ctr">
                  <a:lnSpc>
                    <a:spcPts val="2659"/>
                  </a:lnSpc>
                </a:pPr>
                <a:endParaRPr/>
              </a:p>
            </p:txBody>
          </p:sp>
        </p:grpSp>
        <p:sp>
          <p:nvSpPr>
            <p:cNvPr id="39" name="TextBox 39"/>
            <p:cNvSpPr txBox="1"/>
            <p:nvPr/>
          </p:nvSpPr>
          <p:spPr>
            <a:xfrm>
              <a:off x="105845" y="295626"/>
              <a:ext cx="1816778" cy="13895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Türkiye Piyasasına Giriş</a:t>
              </a:r>
            </a:p>
          </p:txBody>
        </p:sp>
      </p:grpSp>
      <p:grpSp>
        <p:nvGrpSpPr>
          <p:cNvPr id="40" name="Group 40"/>
          <p:cNvGrpSpPr/>
          <p:nvPr/>
        </p:nvGrpSpPr>
        <p:grpSpPr>
          <a:xfrm>
            <a:off x="2892086" y="7247100"/>
            <a:ext cx="1549722" cy="1521351"/>
            <a:chOff x="0" y="0"/>
            <a:chExt cx="2066296" cy="2028468"/>
          </a:xfrm>
        </p:grpSpPr>
        <p:grpSp>
          <p:nvGrpSpPr>
            <p:cNvPr id="41" name="Group 41"/>
            <p:cNvGrpSpPr/>
            <p:nvPr/>
          </p:nvGrpSpPr>
          <p:grpSpPr>
            <a:xfrm>
              <a:off x="18914" y="0"/>
              <a:ext cx="2028468" cy="2028468"/>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43" name="TextBox 43"/>
              <p:cNvSpPr txBox="1"/>
              <p:nvPr/>
            </p:nvSpPr>
            <p:spPr>
              <a:xfrm>
                <a:off x="76200" y="38100"/>
                <a:ext cx="660400" cy="698500"/>
              </a:xfrm>
              <a:prstGeom prst="rect">
                <a:avLst/>
              </a:prstGeom>
            </p:spPr>
            <p:txBody>
              <a:bodyPr lIns="25043" tIns="25043" rIns="25043" bIns="25043" rtlCol="0" anchor="ctr"/>
              <a:lstStyle/>
              <a:p>
                <a:pPr algn="ctr">
                  <a:lnSpc>
                    <a:spcPts val="2660"/>
                  </a:lnSpc>
                </a:pPr>
                <a:endParaRPr/>
              </a:p>
            </p:txBody>
          </p:sp>
        </p:grpSp>
        <p:sp>
          <p:nvSpPr>
            <p:cNvPr id="44" name="TextBox 44"/>
            <p:cNvSpPr txBox="1"/>
            <p:nvPr/>
          </p:nvSpPr>
          <p:spPr>
            <a:xfrm>
              <a:off x="0" y="510302"/>
              <a:ext cx="2066296" cy="9196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Anket Araştırması</a:t>
              </a:r>
            </a:p>
          </p:txBody>
        </p:sp>
      </p:grpSp>
      <p:grpSp>
        <p:nvGrpSpPr>
          <p:cNvPr id="45" name="Group 45"/>
          <p:cNvGrpSpPr/>
          <p:nvPr/>
        </p:nvGrpSpPr>
        <p:grpSpPr>
          <a:xfrm>
            <a:off x="7400134" y="7247100"/>
            <a:ext cx="1549722" cy="1521351"/>
            <a:chOff x="0" y="0"/>
            <a:chExt cx="2066296" cy="2028468"/>
          </a:xfrm>
        </p:grpSpPr>
        <p:grpSp>
          <p:nvGrpSpPr>
            <p:cNvPr id="46" name="Group 46"/>
            <p:cNvGrpSpPr/>
            <p:nvPr/>
          </p:nvGrpSpPr>
          <p:grpSpPr>
            <a:xfrm>
              <a:off x="18914" y="0"/>
              <a:ext cx="2028468" cy="202846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48" name="TextBox 48"/>
              <p:cNvSpPr txBox="1"/>
              <p:nvPr/>
            </p:nvSpPr>
            <p:spPr>
              <a:xfrm>
                <a:off x="76200" y="38100"/>
                <a:ext cx="660400" cy="698500"/>
              </a:xfrm>
              <a:prstGeom prst="rect">
                <a:avLst/>
              </a:prstGeom>
            </p:spPr>
            <p:txBody>
              <a:bodyPr lIns="25043" tIns="25043" rIns="25043" bIns="25043" rtlCol="0" anchor="ctr"/>
              <a:lstStyle/>
              <a:p>
                <a:pPr algn="ctr">
                  <a:lnSpc>
                    <a:spcPts val="2660"/>
                  </a:lnSpc>
                </a:pPr>
                <a:endParaRPr/>
              </a:p>
            </p:txBody>
          </p:sp>
        </p:grpSp>
        <p:sp>
          <p:nvSpPr>
            <p:cNvPr id="49" name="TextBox 49"/>
            <p:cNvSpPr txBox="1"/>
            <p:nvPr/>
          </p:nvSpPr>
          <p:spPr>
            <a:xfrm>
              <a:off x="0" y="295626"/>
              <a:ext cx="2066296" cy="1389592"/>
            </a:xfrm>
            <a:prstGeom prst="rect">
              <a:avLst/>
            </a:prstGeom>
          </p:spPr>
          <p:txBody>
            <a:bodyPr lIns="0" tIns="0" rIns="0" bIns="0" rtlCol="0" anchor="t">
              <a:spAutoFit/>
            </a:bodyPr>
            <a:lstStyle/>
            <a:p>
              <a:pPr algn="ctr">
                <a:lnSpc>
                  <a:spcPts val="2800"/>
                </a:lnSpc>
                <a:spcBef>
                  <a:spcPct val="0"/>
                </a:spcBef>
              </a:pPr>
              <a:r>
                <a:rPr lang="en-US" sz="2000" b="1">
                  <a:solidFill>
                    <a:srgbClr val="2E2E2E"/>
                  </a:solidFill>
                  <a:latin typeface="Canva Sans Bold"/>
                  <a:ea typeface="Canva Sans Bold"/>
                  <a:cs typeface="Canva Sans Bold"/>
                  <a:sym typeface="Canva Sans Bold"/>
                </a:rPr>
                <a:t>Pazarlama Stratejileri Belirleme</a:t>
              </a:r>
            </a:p>
          </p:txBody>
        </p:sp>
      </p:grpSp>
      <p:sp>
        <p:nvSpPr>
          <p:cNvPr id="50" name="TextBox 50"/>
          <p:cNvSpPr txBox="1"/>
          <p:nvPr/>
        </p:nvSpPr>
        <p:spPr>
          <a:xfrm>
            <a:off x="17234859" y="5440969"/>
            <a:ext cx="1053141"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Gelecek</a:t>
            </a:r>
          </a:p>
        </p:txBody>
      </p:sp>
      <p:sp>
        <p:nvSpPr>
          <p:cNvPr id="51" name="TextBox 51"/>
          <p:cNvSpPr txBox="1"/>
          <p:nvPr/>
        </p:nvSpPr>
        <p:spPr>
          <a:xfrm>
            <a:off x="0" y="5726084"/>
            <a:ext cx="857548"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Geçmiş</a:t>
            </a:r>
          </a:p>
        </p:txBody>
      </p:sp>
      <p:sp>
        <p:nvSpPr>
          <p:cNvPr id="52" name="AutoShape 52"/>
          <p:cNvSpPr/>
          <p:nvPr/>
        </p:nvSpPr>
        <p:spPr>
          <a:xfrm>
            <a:off x="1288118" y="4897409"/>
            <a:ext cx="0" cy="866775"/>
          </a:xfrm>
          <a:prstGeom prst="line">
            <a:avLst/>
          </a:prstGeom>
          <a:ln w="38100" cap="flat">
            <a:solidFill>
              <a:srgbClr val="F4C200"/>
            </a:solidFill>
            <a:prstDash val="sysDot"/>
            <a:headEnd type="none" w="sm" len="sm"/>
            <a:tailEnd type="none" w="sm" len="sm"/>
          </a:ln>
        </p:spPr>
      </p:sp>
      <p:sp>
        <p:nvSpPr>
          <p:cNvPr id="53" name="AutoShape 53"/>
          <p:cNvSpPr/>
          <p:nvPr/>
        </p:nvSpPr>
        <p:spPr>
          <a:xfrm>
            <a:off x="3666947" y="5764184"/>
            <a:ext cx="0" cy="1482916"/>
          </a:xfrm>
          <a:prstGeom prst="line">
            <a:avLst/>
          </a:prstGeom>
          <a:ln w="38100" cap="flat">
            <a:solidFill>
              <a:srgbClr val="F4C200"/>
            </a:solidFill>
            <a:prstDash val="sysDot"/>
            <a:headEnd type="none" w="sm" len="sm"/>
            <a:tailEnd type="none" w="sm" len="sm"/>
          </a:ln>
        </p:spPr>
      </p:sp>
      <p:sp>
        <p:nvSpPr>
          <p:cNvPr id="54" name="AutoShape 54"/>
          <p:cNvSpPr/>
          <p:nvPr/>
        </p:nvSpPr>
        <p:spPr>
          <a:xfrm>
            <a:off x="5478944" y="4897409"/>
            <a:ext cx="0" cy="914400"/>
          </a:xfrm>
          <a:prstGeom prst="line">
            <a:avLst/>
          </a:prstGeom>
          <a:ln w="38100" cap="flat">
            <a:solidFill>
              <a:srgbClr val="F4C200"/>
            </a:solidFill>
            <a:prstDash val="sysDot"/>
            <a:headEnd type="none" w="sm" len="sm"/>
            <a:tailEnd type="none" w="sm" len="sm"/>
          </a:ln>
        </p:spPr>
      </p:sp>
      <p:sp>
        <p:nvSpPr>
          <p:cNvPr id="55" name="AutoShape 55"/>
          <p:cNvSpPr/>
          <p:nvPr/>
        </p:nvSpPr>
        <p:spPr>
          <a:xfrm flipV="1">
            <a:off x="10879466" y="4897409"/>
            <a:ext cx="0" cy="866775"/>
          </a:xfrm>
          <a:prstGeom prst="line">
            <a:avLst/>
          </a:prstGeom>
          <a:ln w="38100" cap="flat">
            <a:solidFill>
              <a:srgbClr val="F4C200"/>
            </a:solidFill>
            <a:prstDash val="sysDot"/>
            <a:headEnd type="none" w="sm" len="sm"/>
            <a:tailEnd type="none" w="sm" len="sm"/>
          </a:ln>
        </p:spPr>
      </p:sp>
      <p:sp>
        <p:nvSpPr>
          <p:cNvPr id="56" name="AutoShape 56"/>
          <p:cNvSpPr/>
          <p:nvPr/>
        </p:nvSpPr>
        <p:spPr>
          <a:xfrm flipH="1" flipV="1">
            <a:off x="8174995" y="5811809"/>
            <a:ext cx="0" cy="1435291"/>
          </a:xfrm>
          <a:prstGeom prst="line">
            <a:avLst/>
          </a:prstGeom>
          <a:ln w="38100" cap="flat">
            <a:solidFill>
              <a:srgbClr val="F4C200"/>
            </a:solidFill>
            <a:prstDash val="sysDot"/>
            <a:headEnd type="none" w="sm" len="sm"/>
            <a:tailEnd type="none" w="sm" len="sm"/>
          </a:ln>
        </p:spPr>
      </p:sp>
      <p:sp>
        <p:nvSpPr>
          <p:cNvPr id="57" name="AutoShape 57"/>
          <p:cNvSpPr/>
          <p:nvPr/>
        </p:nvSpPr>
        <p:spPr>
          <a:xfrm flipV="1">
            <a:off x="13316339" y="5764184"/>
            <a:ext cx="0" cy="1482916"/>
          </a:xfrm>
          <a:prstGeom prst="line">
            <a:avLst/>
          </a:prstGeom>
          <a:ln w="38100" cap="flat">
            <a:solidFill>
              <a:srgbClr val="F4C200"/>
            </a:solidFill>
            <a:prstDash val="sysDot"/>
            <a:headEnd type="none" w="sm" len="sm"/>
            <a:tailEnd type="none" w="sm" len="sm"/>
          </a:ln>
        </p:spPr>
      </p:sp>
      <p:sp>
        <p:nvSpPr>
          <p:cNvPr id="58" name="AutoShape 58"/>
          <p:cNvSpPr/>
          <p:nvPr/>
        </p:nvSpPr>
        <p:spPr>
          <a:xfrm flipH="1" flipV="1">
            <a:off x="17234859" y="5764184"/>
            <a:ext cx="24441" cy="1482916"/>
          </a:xfrm>
          <a:prstGeom prst="line">
            <a:avLst/>
          </a:prstGeom>
          <a:ln w="38100" cap="flat">
            <a:solidFill>
              <a:srgbClr val="F4C200"/>
            </a:solidFill>
            <a:prstDash val="sysDot"/>
            <a:headEnd type="none" w="sm" len="sm"/>
            <a:tailEnd type="none" w="sm" len="sm"/>
          </a:ln>
        </p:spPr>
      </p:sp>
      <p:sp>
        <p:nvSpPr>
          <p:cNvPr id="59" name="AutoShape 59"/>
          <p:cNvSpPr/>
          <p:nvPr/>
        </p:nvSpPr>
        <p:spPr>
          <a:xfrm flipH="1">
            <a:off x="15086867" y="4897409"/>
            <a:ext cx="0" cy="914400"/>
          </a:xfrm>
          <a:prstGeom prst="line">
            <a:avLst/>
          </a:prstGeom>
          <a:ln w="38100" cap="flat">
            <a:solidFill>
              <a:srgbClr val="F4C200"/>
            </a:solidFill>
            <a:prstDash val="sysDot"/>
            <a:headEnd type="none" w="sm" len="sm"/>
            <a:tailEnd type="none" w="sm" len="sm"/>
          </a:ln>
        </p:spPr>
      </p:sp>
      <p:sp>
        <p:nvSpPr>
          <p:cNvPr id="60" name="AutoShape 60"/>
          <p:cNvSpPr/>
          <p:nvPr/>
        </p:nvSpPr>
        <p:spPr>
          <a:xfrm flipH="1">
            <a:off x="9144000" y="4525170"/>
            <a:ext cx="0" cy="953899"/>
          </a:xfrm>
          <a:prstGeom prst="line">
            <a:avLst/>
          </a:prstGeom>
          <a:ln w="38100" cap="flat">
            <a:solidFill>
              <a:srgbClr val="2E2E2E"/>
            </a:solidFill>
            <a:prstDash val="solid"/>
            <a:headEnd type="none" w="sm" len="sm"/>
            <a:tailEnd type="arrow" w="med" len="sm"/>
          </a:ln>
        </p:spPr>
      </p:sp>
      <p:sp>
        <p:nvSpPr>
          <p:cNvPr id="61" name="TextBox 61"/>
          <p:cNvSpPr txBox="1"/>
          <p:nvPr/>
        </p:nvSpPr>
        <p:spPr>
          <a:xfrm>
            <a:off x="8534403" y="3956076"/>
            <a:ext cx="922434" cy="323215"/>
          </a:xfrm>
          <a:prstGeom prst="rect">
            <a:avLst/>
          </a:prstGeom>
        </p:spPr>
        <p:txBody>
          <a:bodyPr wrap="square" lIns="0" tIns="0" rIns="0" bIns="0" rtlCol="0" anchor="t">
            <a:spAutoFit/>
          </a:bodyPr>
          <a:lstStyle/>
          <a:p>
            <a:pPr algn="ctr">
              <a:lnSpc>
                <a:spcPts val="2659"/>
              </a:lnSpc>
              <a:spcBef>
                <a:spcPct val="0"/>
              </a:spcBef>
            </a:pPr>
            <a:r>
              <a:rPr lang="en-US" sz="1899" dirty="0" err="1">
                <a:solidFill>
                  <a:srgbClr val="000000"/>
                </a:solidFill>
                <a:latin typeface="Canva Sans"/>
                <a:ea typeface="Canva Sans"/>
                <a:cs typeface="Canva Sans"/>
                <a:sym typeface="Canva Sans"/>
              </a:rPr>
              <a:t>şimdi</a:t>
            </a:r>
            <a:endParaRPr lang="en-US" sz="1899" dirty="0">
              <a:solidFill>
                <a:srgbClr val="000000"/>
              </a:solidFill>
              <a:latin typeface="Canva Sans"/>
              <a:ea typeface="Canva Sans"/>
              <a:cs typeface="Canva Sans"/>
              <a:sym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75495" y="7900785"/>
            <a:ext cx="4533107" cy="4602139"/>
          </a:xfrm>
          <a:custGeom>
            <a:avLst/>
            <a:gdLst/>
            <a:ahLst/>
            <a:cxnLst/>
            <a:rect l="l" t="t" r="r" b="b"/>
            <a:pathLst>
              <a:path w="4533107" h="4602139">
                <a:moveTo>
                  <a:pt x="0" y="0"/>
                </a:moveTo>
                <a:lnTo>
                  <a:pt x="4533106" y="0"/>
                </a:lnTo>
                <a:lnTo>
                  <a:pt x="4533106" y="4602138"/>
                </a:lnTo>
                <a:lnTo>
                  <a:pt x="0" y="4602138"/>
                </a:lnTo>
                <a:lnTo>
                  <a:pt x="0" y="0"/>
                </a:lnTo>
                <a:close/>
              </a:path>
            </a:pathLst>
          </a:custGeom>
          <a:blipFill>
            <a:blip r:embed="rId2"/>
            <a:stretch>
              <a:fillRect/>
            </a:stretch>
          </a:blipFill>
        </p:spPr>
      </p:sp>
      <p:grpSp>
        <p:nvGrpSpPr>
          <p:cNvPr id="3" name="Group 3"/>
          <p:cNvGrpSpPr/>
          <p:nvPr/>
        </p:nvGrpSpPr>
        <p:grpSpPr>
          <a:xfrm>
            <a:off x="0" y="0"/>
            <a:ext cx="2337212" cy="2303726"/>
            <a:chOff x="0" y="0"/>
            <a:chExt cx="615562" cy="606743"/>
          </a:xfrm>
        </p:grpSpPr>
        <p:sp>
          <p:nvSpPr>
            <p:cNvPr id="4" name="Freeform 4"/>
            <p:cNvSpPr/>
            <p:nvPr/>
          </p:nvSpPr>
          <p:spPr>
            <a:xfrm>
              <a:off x="0" y="0"/>
              <a:ext cx="615562" cy="606743"/>
            </a:xfrm>
            <a:custGeom>
              <a:avLst/>
              <a:gdLst/>
              <a:ahLst/>
              <a:cxnLst/>
              <a:rect l="l" t="t" r="r" b="b"/>
              <a:pathLst>
                <a:path w="615562" h="606743">
                  <a:moveTo>
                    <a:pt x="0" y="0"/>
                  </a:moveTo>
                  <a:lnTo>
                    <a:pt x="615562" y="0"/>
                  </a:lnTo>
                  <a:lnTo>
                    <a:pt x="615562" y="606743"/>
                  </a:lnTo>
                  <a:lnTo>
                    <a:pt x="0" y="606743"/>
                  </a:lnTo>
                  <a:close/>
                </a:path>
              </a:pathLst>
            </a:custGeom>
            <a:solidFill>
              <a:srgbClr val="F9ECB8"/>
            </a:solidFill>
          </p:spPr>
        </p:sp>
        <p:sp>
          <p:nvSpPr>
            <p:cNvPr id="5" name="TextBox 5"/>
            <p:cNvSpPr txBox="1"/>
            <p:nvPr/>
          </p:nvSpPr>
          <p:spPr>
            <a:xfrm>
              <a:off x="0" y="-38100"/>
              <a:ext cx="615562" cy="64484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583669" y="3602746"/>
            <a:ext cx="8675631" cy="3129004"/>
          </a:xfrm>
          <a:custGeom>
            <a:avLst/>
            <a:gdLst/>
            <a:ahLst/>
            <a:cxnLst/>
            <a:rect l="l" t="t" r="r" b="b"/>
            <a:pathLst>
              <a:path w="8675631" h="3129004">
                <a:moveTo>
                  <a:pt x="0" y="0"/>
                </a:moveTo>
                <a:lnTo>
                  <a:pt x="8675631" y="0"/>
                </a:lnTo>
                <a:lnTo>
                  <a:pt x="8675631" y="3129004"/>
                </a:lnTo>
                <a:lnTo>
                  <a:pt x="0" y="3129004"/>
                </a:lnTo>
                <a:lnTo>
                  <a:pt x="0" y="0"/>
                </a:lnTo>
                <a:close/>
              </a:path>
            </a:pathLst>
          </a:custGeom>
          <a:blipFill>
            <a:blip r:embed="rId3"/>
            <a:stretch>
              <a:fillRect t="-1120" b="-1120"/>
            </a:stretch>
          </a:blipFill>
        </p:spPr>
      </p:sp>
      <p:sp>
        <p:nvSpPr>
          <p:cNvPr id="7" name="TextBox 7"/>
          <p:cNvSpPr txBox="1"/>
          <p:nvPr/>
        </p:nvSpPr>
        <p:spPr>
          <a:xfrm>
            <a:off x="1728294" y="3992497"/>
            <a:ext cx="4433887" cy="1174751"/>
          </a:xfrm>
          <a:prstGeom prst="rect">
            <a:avLst/>
          </a:prstGeom>
        </p:spPr>
        <p:txBody>
          <a:bodyPr lIns="0" tIns="0" rIns="0" bIns="0" rtlCol="0" anchor="t">
            <a:spAutoFit/>
          </a:bodyPr>
          <a:lstStyle/>
          <a:p>
            <a:pPr marL="431797" lvl="1" indent="-215899" algn="l">
              <a:lnSpc>
                <a:spcPts val="3199"/>
              </a:lnSpc>
              <a:buFont typeface="Arial"/>
              <a:buChar char="•"/>
            </a:pPr>
            <a:r>
              <a:rPr lang="en-US" sz="1999">
                <a:solidFill>
                  <a:srgbClr val="4D4D4D"/>
                </a:solidFill>
                <a:latin typeface="Lato"/>
                <a:ea typeface="Lato"/>
                <a:cs typeface="Lato"/>
                <a:sym typeface="Lato"/>
              </a:rPr>
              <a:t>Doğal içecek sektöründe büyük yatırım başarıları gözlemleniyor.</a:t>
            </a:r>
          </a:p>
          <a:p>
            <a:pPr algn="l">
              <a:lnSpc>
                <a:spcPts val="3199"/>
              </a:lnSpc>
            </a:pPr>
            <a:endParaRPr lang="en-US" sz="1999">
              <a:solidFill>
                <a:srgbClr val="4D4D4D"/>
              </a:solidFill>
              <a:latin typeface="Lato"/>
              <a:ea typeface="Lato"/>
              <a:cs typeface="Lato"/>
              <a:sym typeface="Lato"/>
            </a:endParaRPr>
          </a:p>
        </p:txBody>
      </p:sp>
      <p:sp>
        <p:nvSpPr>
          <p:cNvPr id="8" name="TextBox 8"/>
          <p:cNvSpPr txBox="1"/>
          <p:nvPr/>
        </p:nvSpPr>
        <p:spPr>
          <a:xfrm>
            <a:off x="1728294" y="3335801"/>
            <a:ext cx="5942261" cy="431785"/>
          </a:xfrm>
          <a:prstGeom prst="rect">
            <a:avLst/>
          </a:prstGeom>
        </p:spPr>
        <p:txBody>
          <a:bodyPr lIns="0" tIns="0" rIns="0" bIns="0" rtlCol="0" anchor="t">
            <a:spAutoFit/>
          </a:bodyPr>
          <a:lstStyle/>
          <a:p>
            <a:pPr algn="l">
              <a:lnSpc>
                <a:spcPts val="3500"/>
              </a:lnSpc>
            </a:pPr>
            <a:r>
              <a:rPr lang="en-US" sz="2500" b="1">
                <a:solidFill>
                  <a:srgbClr val="2E2E2E"/>
                </a:solidFill>
                <a:latin typeface="Lato Bold"/>
                <a:ea typeface="Lato Bold"/>
                <a:cs typeface="Lato Bold"/>
                <a:sym typeface="Lato Bold"/>
              </a:rPr>
              <a:t>Global Benzerlerin Yatırım Alması:</a:t>
            </a:r>
          </a:p>
        </p:txBody>
      </p:sp>
      <p:sp>
        <p:nvSpPr>
          <p:cNvPr id="9" name="TextBox 9"/>
          <p:cNvSpPr txBox="1"/>
          <p:nvPr/>
        </p:nvSpPr>
        <p:spPr>
          <a:xfrm>
            <a:off x="1028700" y="5424423"/>
            <a:ext cx="6110596" cy="422275"/>
          </a:xfrm>
          <a:prstGeom prst="rect">
            <a:avLst/>
          </a:prstGeom>
        </p:spPr>
        <p:txBody>
          <a:bodyPr lIns="0" tIns="0" rIns="0" bIns="0" rtlCol="0" anchor="t">
            <a:spAutoFit/>
          </a:bodyPr>
          <a:lstStyle/>
          <a:p>
            <a:pPr algn="ctr">
              <a:lnSpc>
                <a:spcPts val="3499"/>
              </a:lnSpc>
            </a:pPr>
            <a:r>
              <a:rPr lang="en-US" sz="2499" b="1">
                <a:solidFill>
                  <a:srgbClr val="2E2E2E"/>
                </a:solidFill>
                <a:latin typeface="Lato Bold"/>
                <a:ea typeface="Lato Bold"/>
                <a:cs typeface="Lato Bold"/>
                <a:sym typeface="Lato Bold"/>
              </a:rPr>
              <a:t> Kültürel ve Regülatif Değişimler:</a:t>
            </a:r>
          </a:p>
        </p:txBody>
      </p:sp>
      <p:sp>
        <p:nvSpPr>
          <p:cNvPr id="10" name="TextBox 10"/>
          <p:cNvSpPr txBox="1"/>
          <p:nvPr/>
        </p:nvSpPr>
        <p:spPr>
          <a:xfrm>
            <a:off x="1728294" y="6127426"/>
            <a:ext cx="5111307" cy="1044575"/>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555555"/>
                </a:solidFill>
                <a:latin typeface="Lato"/>
                <a:ea typeface="Lato"/>
                <a:cs typeface="Lato"/>
                <a:sym typeface="Lato"/>
              </a:rPr>
              <a:t>Sağlıklı içecekler ve doğal ürünlere yönelik düzenlemeler pazar avantajı sağlıyor.</a:t>
            </a:r>
          </a:p>
        </p:txBody>
      </p:sp>
      <p:sp>
        <p:nvSpPr>
          <p:cNvPr id="11" name="TextBox 11"/>
          <p:cNvSpPr txBox="1"/>
          <p:nvPr/>
        </p:nvSpPr>
        <p:spPr>
          <a:xfrm>
            <a:off x="4346976" y="733029"/>
            <a:ext cx="9594047" cy="936625"/>
          </a:xfrm>
          <a:prstGeom prst="rect">
            <a:avLst/>
          </a:prstGeom>
        </p:spPr>
        <p:txBody>
          <a:bodyPr lIns="0" tIns="0" rIns="0" bIns="0" rtlCol="0" anchor="t">
            <a:spAutoFit/>
          </a:bodyPr>
          <a:lstStyle/>
          <a:p>
            <a:pPr algn="ctr">
              <a:lnSpc>
                <a:spcPts val="7699"/>
              </a:lnSpc>
            </a:pPr>
            <a:r>
              <a:rPr lang="en-US" sz="5499" b="1">
                <a:solidFill>
                  <a:srgbClr val="2E2E2E"/>
                </a:solidFill>
                <a:latin typeface="Lato Bold"/>
                <a:ea typeface="Lato Bold"/>
                <a:cs typeface="Lato Bold"/>
                <a:sym typeface="Lato Bold"/>
              </a:rPr>
              <a:t>Neden Şu Anda Doğru Zaman?</a:t>
            </a:r>
          </a:p>
        </p:txBody>
      </p:sp>
      <p:sp>
        <p:nvSpPr>
          <p:cNvPr id="12" name="TextBox 12"/>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9490" y="2113980"/>
            <a:ext cx="1397050" cy="6059040"/>
            <a:chOff x="0" y="0"/>
            <a:chExt cx="367947" cy="1595797"/>
          </a:xfrm>
        </p:grpSpPr>
        <p:sp>
          <p:nvSpPr>
            <p:cNvPr id="3" name="Freeform 3"/>
            <p:cNvSpPr/>
            <p:nvPr/>
          </p:nvSpPr>
          <p:spPr>
            <a:xfrm>
              <a:off x="0" y="0"/>
              <a:ext cx="367947" cy="1595797"/>
            </a:xfrm>
            <a:custGeom>
              <a:avLst/>
              <a:gdLst/>
              <a:ahLst/>
              <a:cxnLst/>
              <a:rect l="l" t="t" r="r" b="b"/>
              <a:pathLst>
                <a:path w="367947" h="1595797">
                  <a:moveTo>
                    <a:pt x="0" y="0"/>
                  </a:moveTo>
                  <a:lnTo>
                    <a:pt x="367947" y="0"/>
                  </a:lnTo>
                  <a:lnTo>
                    <a:pt x="367947" y="1595797"/>
                  </a:lnTo>
                  <a:lnTo>
                    <a:pt x="0" y="1595797"/>
                  </a:lnTo>
                  <a:close/>
                </a:path>
              </a:pathLst>
            </a:custGeom>
            <a:solidFill>
              <a:srgbClr val="F9ECB8"/>
            </a:solidFill>
          </p:spPr>
        </p:sp>
        <p:sp>
          <p:nvSpPr>
            <p:cNvPr id="4" name="TextBox 4"/>
            <p:cNvSpPr txBox="1"/>
            <p:nvPr/>
          </p:nvSpPr>
          <p:spPr>
            <a:xfrm>
              <a:off x="0" y="-38100"/>
              <a:ext cx="367947" cy="163389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grpSp>
        <p:nvGrpSpPr>
          <p:cNvPr id="6" name="Group 6"/>
          <p:cNvGrpSpPr/>
          <p:nvPr/>
        </p:nvGrpSpPr>
        <p:grpSpPr>
          <a:xfrm>
            <a:off x="587806" y="622119"/>
            <a:ext cx="6710209" cy="9042763"/>
            <a:chOff x="0" y="0"/>
            <a:chExt cx="1039587" cy="1400961"/>
          </a:xfrm>
        </p:grpSpPr>
        <p:sp>
          <p:nvSpPr>
            <p:cNvPr id="7" name="Freeform 7"/>
            <p:cNvSpPr/>
            <p:nvPr/>
          </p:nvSpPr>
          <p:spPr>
            <a:xfrm>
              <a:off x="0" y="0"/>
              <a:ext cx="1039587" cy="1400961"/>
            </a:xfrm>
            <a:custGeom>
              <a:avLst/>
              <a:gdLst/>
              <a:ahLst/>
              <a:cxnLst/>
              <a:rect l="l" t="t" r="r" b="b"/>
              <a:pathLst>
                <a:path w="1039587" h="1400961">
                  <a:moveTo>
                    <a:pt x="0" y="0"/>
                  </a:moveTo>
                  <a:lnTo>
                    <a:pt x="1039587" y="0"/>
                  </a:lnTo>
                  <a:lnTo>
                    <a:pt x="1039587" y="1400961"/>
                  </a:lnTo>
                  <a:lnTo>
                    <a:pt x="0" y="1400961"/>
                  </a:lnTo>
                  <a:close/>
                </a:path>
              </a:pathLst>
            </a:custGeom>
            <a:blipFill>
              <a:blip r:embed="rId3"/>
              <a:stretch>
                <a:fillRect t="-2083" r="-5281" b="-2083"/>
              </a:stretch>
            </a:blipFill>
          </p:spPr>
        </p:sp>
      </p:grpSp>
      <p:sp>
        <p:nvSpPr>
          <p:cNvPr id="8" name="TextBox 8"/>
          <p:cNvSpPr txBox="1"/>
          <p:nvPr/>
        </p:nvSpPr>
        <p:spPr>
          <a:xfrm>
            <a:off x="8690160" y="3332565"/>
            <a:ext cx="9265275" cy="3019425"/>
          </a:xfrm>
          <a:prstGeom prst="rect">
            <a:avLst/>
          </a:prstGeom>
        </p:spPr>
        <p:txBody>
          <a:bodyPr lIns="0" tIns="0" rIns="0" bIns="0" rtlCol="0" anchor="t">
            <a:spAutoFit/>
          </a:bodyPr>
          <a:lstStyle/>
          <a:p>
            <a:pPr algn="l">
              <a:lnSpc>
                <a:spcPts val="4800"/>
              </a:lnSpc>
            </a:pPr>
            <a:r>
              <a:rPr lang="en-US" sz="3000">
                <a:solidFill>
                  <a:srgbClr val="4D4D4D"/>
                </a:solidFill>
                <a:latin typeface="Lato"/>
                <a:ea typeface="Lato"/>
                <a:cs typeface="Lato"/>
                <a:sym typeface="Lato"/>
              </a:rPr>
              <a:t>Churchill çok bilinir bir içecek olmasına rağmen direkt tüketime hazır ürünün piyasada hacmi yok, bu da çok büyük bir potansiyel. Doğru üretici ve inançlı bir yatırımcı kombinasyonu ile sadece Türkiye’de değil tüm Avrupa’da hatırı sayılır bir dominasyon sağlanabilir. </a:t>
            </a:r>
          </a:p>
        </p:txBody>
      </p:sp>
      <p:sp>
        <p:nvSpPr>
          <p:cNvPr id="9" name="TextBox 9"/>
          <p:cNvSpPr txBox="1"/>
          <p:nvPr/>
        </p:nvSpPr>
        <p:spPr>
          <a:xfrm>
            <a:off x="8900963" y="364555"/>
            <a:ext cx="7482177" cy="1749425"/>
          </a:xfrm>
          <a:prstGeom prst="rect">
            <a:avLst/>
          </a:prstGeom>
        </p:spPr>
        <p:txBody>
          <a:bodyPr lIns="0" tIns="0" rIns="0" bIns="0" rtlCol="0" anchor="t">
            <a:spAutoFit/>
          </a:bodyPr>
          <a:lstStyle/>
          <a:p>
            <a:pPr algn="ctr">
              <a:lnSpc>
                <a:spcPts val="7000"/>
              </a:lnSpc>
            </a:pPr>
            <a:r>
              <a:rPr lang="en-US" sz="5000" b="1">
                <a:solidFill>
                  <a:srgbClr val="000000"/>
                </a:solidFill>
                <a:latin typeface="Canva Sans Bold"/>
                <a:ea typeface="Canva Sans Bold"/>
                <a:cs typeface="Canva Sans Bold"/>
                <a:sym typeface="Canva Sans Bold"/>
              </a:rPr>
              <a:t>Neden Bize Yatırım Yapmalısınız?</a:t>
            </a:r>
          </a:p>
        </p:txBody>
      </p:sp>
      <p:sp>
        <p:nvSpPr>
          <p:cNvPr id="10" name="TextBox 10"/>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07996" y="1722680"/>
            <a:ext cx="3519731" cy="3474370"/>
          </a:xfrm>
          <a:custGeom>
            <a:avLst/>
            <a:gdLst/>
            <a:ahLst/>
            <a:cxnLst/>
            <a:rect l="l" t="t" r="r" b="b"/>
            <a:pathLst>
              <a:path w="3519731" h="3474370">
                <a:moveTo>
                  <a:pt x="0" y="0"/>
                </a:moveTo>
                <a:lnTo>
                  <a:pt x="3519731" y="0"/>
                </a:lnTo>
                <a:lnTo>
                  <a:pt x="3519731" y="3474370"/>
                </a:lnTo>
                <a:lnTo>
                  <a:pt x="0" y="3474370"/>
                </a:lnTo>
                <a:lnTo>
                  <a:pt x="0" y="0"/>
                </a:lnTo>
                <a:close/>
              </a:path>
            </a:pathLst>
          </a:custGeom>
          <a:blipFill>
            <a:blip r:embed="rId2"/>
            <a:stretch>
              <a:fillRect b="-1305"/>
            </a:stretch>
          </a:blipFill>
        </p:spPr>
      </p:sp>
      <p:sp>
        <p:nvSpPr>
          <p:cNvPr id="3" name="Freeform 3"/>
          <p:cNvSpPr/>
          <p:nvPr/>
        </p:nvSpPr>
        <p:spPr>
          <a:xfrm>
            <a:off x="-1880022" y="-1908651"/>
            <a:ext cx="3760043" cy="3817303"/>
          </a:xfrm>
          <a:custGeom>
            <a:avLst/>
            <a:gdLst/>
            <a:ahLst/>
            <a:cxnLst/>
            <a:rect l="l" t="t" r="r" b="b"/>
            <a:pathLst>
              <a:path w="3760043" h="3817303">
                <a:moveTo>
                  <a:pt x="0" y="0"/>
                </a:moveTo>
                <a:lnTo>
                  <a:pt x="3760044" y="0"/>
                </a:lnTo>
                <a:lnTo>
                  <a:pt x="3760044" y="3817302"/>
                </a:lnTo>
                <a:lnTo>
                  <a:pt x="0" y="3817302"/>
                </a:lnTo>
                <a:lnTo>
                  <a:pt x="0" y="0"/>
                </a:lnTo>
                <a:close/>
              </a:path>
            </a:pathLst>
          </a:custGeom>
          <a:blipFill>
            <a:blip r:embed="rId3"/>
            <a:stretch>
              <a:fillRect/>
            </a:stretch>
          </a:blipFill>
        </p:spPr>
      </p:sp>
      <p:sp>
        <p:nvSpPr>
          <p:cNvPr id="4" name="Freeform 4"/>
          <p:cNvSpPr/>
          <p:nvPr/>
        </p:nvSpPr>
        <p:spPr>
          <a:xfrm>
            <a:off x="16198079" y="8378349"/>
            <a:ext cx="3760043" cy="3817303"/>
          </a:xfrm>
          <a:custGeom>
            <a:avLst/>
            <a:gdLst/>
            <a:ahLst/>
            <a:cxnLst/>
            <a:rect l="l" t="t" r="r" b="b"/>
            <a:pathLst>
              <a:path w="3760043" h="3817303">
                <a:moveTo>
                  <a:pt x="0" y="0"/>
                </a:moveTo>
                <a:lnTo>
                  <a:pt x="3760043" y="0"/>
                </a:lnTo>
                <a:lnTo>
                  <a:pt x="3760043" y="3817302"/>
                </a:lnTo>
                <a:lnTo>
                  <a:pt x="0" y="3817302"/>
                </a:lnTo>
                <a:lnTo>
                  <a:pt x="0" y="0"/>
                </a:lnTo>
                <a:close/>
              </a:path>
            </a:pathLst>
          </a:custGeom>
          <a:blipFill>
            <a:blip r:embed="rId3"/>
            <a:stretch>
              <a:fillRect/>
            </a:stretch>
          </a:blipFill>
        </p:spPr>
      </p:sp>
      <p:grpSp>
        <p:nvGrpSpPr>
          <p:cNvPr id="5" name="Group 5"/>
          <p:cNvGrpSpPr/>
          <p:nvPr/>
        </p:nvGrpSpPr>
        <p:grpSpPr>
          <a:xfrm>
            <a:off x="13561382" y="1453760"/>
            <a:ext cx="3697918" cy="3876105"/>
            <a:chOff x="0" y="0"/>
            <a:chExt cx="775435" cy="812800"/>
          </a:xfrm>
        </p:grpSpPr>
        <p:sp>
          <p:nvSpPr>
            <p:cNvPr id="6" name="Freeform 6"/>
            <p:cNvSpPr/>
            <p:nvPr/>
          </p:nvSpPr>
          <p:spPr>
            <a:xfrm>
              <a:off x="0" y="0"/>
              <a:ext cx="775435" cy="812800"/>
            </a:xfrm>
            <a:custGeom>
              <a:avLst/>
              <a:gdLst/>
              <a:ahLst/>
              <a:cxnLst/>
              <a:rect l="l" t="t" r="r" b="b"/>
              <a:pathLst>
                <a:path w="775435" h="812800">
                  <a:moveTo>
                    <a:pt x="387718" y="0"/>
                  </a:moveTo>
                  <a:cubicBezTo>
                    <a:pt x="173587" y="0"/>
                    <a:pt x="0" y="181951"/>
                    <a:pt x="0" y="406400"/>
                  </a:cubicBezTo>
                  <a:cubicBezTo>
                    <a:pt x="0" y="630849"/>
                    <a:pt x="173587" y="812800"/>
                    <a:pt x="387718" y="812800"/>
                  </a:cubicBezTo>
                  <a:cubicBezTo>
                    <a:pt x="601848" y="812800"/>
                    <a:pt x="775435" y="630849"/>
                    <a:pt x="775435" y="406400"/>
                  </a:cubicBezTo>
                  <a:cubicBezTo>
                    <a:pt x="775435" y="181951"/>
                    <a:pt x="601848" y="0"/>
                    <a:pt x="387718" y="0"/>
                  </a:cubicBezTo>
                  <a:close/>
                </a:path>
              </a:pathLst>
            </a:custGeom>
            <a:blipFill>
              <a:blip r:embed="rId4"/>
              <a:stretch>
                <a:fillRect l="-10589" t="-16947" b="-23727"/>
              </a:stretch>
            </a:blipFill>
          </p:spPr>
        </p:sp>
      </p:grpSp>
      <p:grpSp>
        <p:nvGrpSpPr>
          <p:cNvPr id="7" name="Group 7"/>
          <p:cNvGrpSpPr/>
          <p:nvPr/>
        </p:nvGrpSpPr>
        <p:grpSpPr>
          <a:xfrm>
            <a:off x="1477171" y="1521813"/>
            <a:ext cx="3697918" cy="3876105"/>
            <a:chOff x="0" y="0"/>
            <a:chExt cx="775435" cy="812800"/>
          </a:xfrm>
        </p:grpSpPr>
        <p:sp>
          <p:nvSpPr>
            <p:cNvPr id="8" name="Freeform 8"/>
            <p:cNvSpPr/>
            <p:nvPr/>
          </p:nvSpPr>
          <p:spPr>
            <a:xfrm>
              <a:off x="0" y="0"/>
              <a:ext cx="775435" cy="812800"/>
            </a:xfrm>
            <a:custGeom>
              <a:avLst/>
              <a:gdLst/>
              <a:ahLst/>
              <a:cxnLst/>
              <a:rect l="l" t="t" r="r" b="b"/>
              <a:pathLst>
                <a:path w="775435" h="812800">
                  <a:moveTo>
                    <a:pt x="387718" y="0"/>
                  </a:moveTo>
                  <a:cubicBezTo>
                    <a:pt x="173587" y="0"/>
                    <a:pt x="0" y="181951"/>
                    <a:pt x="0" y="406400"/>
                  </a:cubicBezTo>
                  <a:cubicBezTo>
                    <a:pt x="0" y="630849"/>
                    <a:pt x="173587" y="812800"/>
                    <a:pt x="387718" y="812800"/>
                  </a:cubicBezTo>
                  <a:cubicBezTo>
                    <a:pt x="601848" y="812800"/>
                    <a:pt x="775435" y="630849"/>
                    <a:pt x="775435" y="406400"/>
                  </a:cubicBezTo>
                  <a:cubicBezTo>
                    <a:pt x="775435" y="181951"/>
                    <a:pt x="601848" y="0"/>
                    <a:pt x="387718" y="0"/>
                  </a:cubicBezTo>
                  <a:close/>
                </a:path>
              </a:pathLst>
            </a:custGeom>
            <a:blipFill>
              <a:blip r:embed="rId5"/>
              <a:stretch>
                <a:fillRect t="-1893" b="-25310"/>
              </a:stretch>
            </a:blipFill>
          </p:spPr>
        </p:sp>
      </p:grpSp>
      <p:grpSp>
        <p:nvGrpSpPr>
          <p:cNvPr id="9" name="Group 9"/>
          <p:cNvGrpSpPr/>
          <p:nvPr/>
        </p:nvGrpSpPr>
        <p:grpSpPr>
          <a:xfrm>
            <a:off x="7295041" y="1521813"/>
            <a:ext cx="3697918" cy="3876105"/>
            <a:chOff x="0" y="0"/>
            <a:chExt cx="775435" cy="812800"/>
          </a:xfrm>
        </p:grpSpPr>
        <p:sp>
          <p:nvSpPr>
            <p:cNvPr id="10" name="Freeform 10"/>
            <p:cNvSpPr/>
            <p:nvPr/>
          </p:nvSpPr>
          <p:spPr>
            <a:xfrm>
              <a:off x="0" y="0"/>
              <a:ext cx="775435" cy="812800"/>
            </a:xfrm>
            <a:custGeom>
              <a:avLst/>
              <a:gdLst/>
              <a:ahLst/>
              <a:cxnLst/>
              <a:rect l="l" t="t" r="r" b="b"/>
              <a:pathLst>
                <a:path w="775435" h="812800">
                  <a:moveTo>
                    <a:pt x="387718" y="0"/>
                  </a:moveTo>
                  <a:cubicBezTo>
                    <a:pt x="173587" y="0"/>
                    <a:pt x="0" y="181951"/>
                    <a:pt x="0" y="406400"/>
                  </a:cubicBezTo>
                  <a:cubicBezTo>
                    <a:pt x="0" y="630849"/>
                    <a:pt x="173587" y="812800"/>
                    <a:pt x="387718" y="812800"/>
                  </a:cubicBezTo>
                  <a:cubicBezTo>
                    <a:pt x="601848" y="812800"/>
                    <a:pt x="775435" y="630849"/>
                    <a:pt x="775435" y="406400"/>
                  </a:cubicBezTo>
                  <a:cubicBezTo>
                    <a:pt x="775435" y="181951"/>
                    <a:pt x="601848" y="0"/>
                    <a:pt x="387718" y="0"/>
                  </a:cubicBezTo>
                  <a:close/>
                </a:path>
              </a:pathLst>
            </a:custGeom>
            <a:blipFill>
              <a:blip r:embed="rId6"/>
              <a:stretch>
                <a:fillRect l="-123968" t="-93111" r="-117832" b="-132976"/>
              </a:stretch>
            </a:blipFill>
          </p:spPr>
        </p:sp>
      </p:grpSp>
      <p:sp>
        <p:nvSpPr>
          <p:cNvPr id="11" name="TextBox 11"/>
          <p:cNvSpPr txBox="1"/>
          <p:nvPr/>
        </p:nvSpPr>
        <p:spPr>
          <a:xfrm>
            <a:off x="2065066" y="5795935"/>
            <a:ext cx="2522128"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Zeynep Tek</a:t>
            </a:r>
          </a:p>
        </p:txBody>
      </p:sp>
      <p:sp>
        <p:nvSpPr>
          <p:cNvPr id="12" name="TextBox 12"/>
          <p:cNvSpPr txBox="1"/>
          <p:nvPr/>
        </p:nvSpPr>
        <p:spPr>
          <a:xfrm>
            <a:off x="12620707" y="5777285"/>
            <a:ext cx="5579269"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Ömer Başar Sönmez</a:t>
            </a:r>
          </a:p>
        </p:txBody>
      </p:sp>
      <p:sp>
        <p:nvSpPr>
          <p:cNvPr id="13" name="TextBox 13"/>
          <p:cNvSpPr txBox="1"/>
          <p:nvPr/>
        </p:nvSpPr>
        <p:spPr>
          <a:xfrm>
            <a:off x="536495" y="6721747"/>
            <a:ext cx="557926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CO-Founder &amp; Operasyon Lideri</a:t>
            </a:r>
          </a:p>
        </p:txBody>
      </p:sp>
      <p:sp>
        <p:nvSpPr>
          <p:cNvPr id="14" name="TextBox 14"/>
          <p:cNvSpPr txBox="1"/>
          <p:nvPr/>
        </p:nvSpPr>
        <p:spPr>
          <a:xfrm>
            <a:off x="12620707" y="6721747"/>
            <a:ext cx="557926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CO-Founder &amp; Pazarlama ve Marka Lideri</a:t>
            </a:r>
          </a:p>
        </p:txBody>
      </p:sp>
      <p:sp>
        <p:nvSpPr>
          <p:cNvPr id="15" name="TextBox 15"/>
          <p:cNvSpPr txBox="1"/>
          <p:nvPr/>
        </p:nvSpPr>
        <p:spPr>
          <a:xfrm>
            <a:off x="6473666" y="6721747"/>
            <a:ext cx="557926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CO-Founder &amp; Strateji Lideri</a:t>
            </a:r>
          </a:p>
        </p:txBody>
      </p:sp>
      <p:sp>
        <p:nvSpPr>
          <p:cNvPr id="16" name="TextBox 16"/>
          <p:cNvSpPr txBox="1"/>
          <p:nvPr/>
        </p:nvSpPr>
        <p:spPr>
          <a:xfrm>
            <a:off x="6372394" y="5777285"/>
            <a:ext cx="5781814" cy="596305"/>
          </a:xfrm>
          <a:prstGeom prst="rect">
            <a:avLst/>
          </a:prstGeom>
        </p:spPr>
        <p:txBody>
          <a:bodyPr lIns="0" tIns="0" rIns="0" bIns="0" rtlCol="0" anchor="t">
            <a:spAutoFit/>
          </a:bodyPr>
          <a:lstStyle/>
          <a:p>
            <a:pPr algn="ctr">
              <a:lnSpc>
                <a:spcPts val="4932"/>
              </a:lnSpc>
            </a:pPr>
            <a:r>
              <a:rPr lang="en-US" sz="3523" b="1">
                <a:solidFill>
                  <a:srgbClr val="000000"/>
                </a:solidFill>
                <a:latin typeface="Canva Sans Bold"/>
                <a:ea typeface="Canva Sans Bold"/>
                <a:cs typeface="Canva Sans Bold"/>
                <a:sym typeface="Canva Sans Bold"/>
              </a:rPr>
              <a:t>Berke Berkay Tekçe</a:t>
            </a:r>
          </a:p>
        </p:txBody>
      </p:sp>
      <p:sp>
        <p:nvSpPr>
          <p:cNvPr id="17" name="TextBox 17"/>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2303726"/>
            <a:chOff x="0" y="0"/>
            <a:chExt cx="615562" cy="606743"/>
          </a:xfrm>
        </p:grpSpPr>
        <p:sp>
          <p:nvSpPr>
            <p:cNvPr id="3" name="Freeform 3"/>
            <p:cNvSpPr/>
            <p:nvPr/>
          </p:nvSpPr>
          <p:spPr>
            <a:xfrm>
              <a:off x="0" y="0"/>
              <a:ext cx="615562" cy="606743"/>
            </a:xfrm>
            <a:custGeom>
              <a:avLst/>
              <a:gdLst/>
              <a:ahLst/>
              <a:cxnLst/>
              <a:rect l="l" t="t" r="r" b="b"/>
              <a:pathLst>
                <a:path w="615562" h="606743">
                  <a:moveTo>
                    <a:pt x="0" y="0"/>
                  </a:moveTo>
                  <a:lnTo>
                    <a:pt x="615562" y="0"/>
                  </a:lnTo>
                  <a:lnTo>
                    <a:pt x="615562" y="606743"/>
                  </a:lnTo>
                  <a:lnTo>
                    <a:pt x="0" y="606743"/>
                  </a:lnTo>
                  <a:close/>
                </a:path>
              </a:pathLst>
            </a:custGeom>
            <a:solidFill>
              <a:srgbClr val="F9ECB8"/>
            </a:solidFill>
          </p:spPr>
        </p:sp>
        <p:sp>
          <p:nvSpPr>
            <p:cNvPr id="4" name="TextBox 4"/>
            <p:cNvSpPr txBox="1"/>
            <p:nvPr/>
          </p:nvSpPr>
          <p:spPr>
            <a:xfrm>
              <a:off x="0" y="-38100"/>
              <a:ext cx="615562" cy="64484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186975" y="3086100"/>
            <a:ext cx="2602071" cy="260207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C86974"/>
              </a:solidFill>
              <a:prstDash val="solid"/>
              <a:miter/>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792937" y="3086100"/>
            <a:ext cx="2602071" cy="260207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999174"/>
              </a:solidFill>
              <a:prstDash val="solid"/>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989124" y="3086100"/>
            <a:ext cx="2602071" cy="260207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A18CB8"/>
              </a:solidFill>
              <a:prstDash val="solid"/>
              <a:miter/>
            </a:ln>
          </p:spPr>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596751" y="3086100"/>
            <a:ext cx="2602071" cy="2602071"/>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4D4D4D"/>
              </a:solidFill>
              <a:prstDash val="solid"/>
              <a:miter/>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186975" y="6788699"/>
            <a:ext cx="2753368" cy="2374901"/>
          </a:xfrm>
          <a:prstGeom prst="rect">
            <a:avLst/>
          </a:prstGeom>
        </p:spPr>
        <p:txBody>
          <a:bodyPr lIns="0" tIns="0" rIns="0" bIns="0" rtlCol="0" anchor="t">
            <a:spAutoFit/>
          </a:bodyPr>
          <a:lstStyle/>
          <a:p>
            <a:pPr algn="ctr">
              <a:lnSpc>
                <a:spcPts val="3199"/>
              </a:lnSpc>
            </a:pPr>
            <a:r>
              <a:rPr lang="en-US" sz="1999">
                <a:solidFill>
                  <a:srgbClr val="4D4D4D"/>
                </a:solidFill>
                <a:latin typeface="Lato"/>
                <a:ea typeface="Lato"/>
                <a:cs typeface="Lato"/>
                <a:sym typeface="Lato"/>
              </a:rPr>
              <a:t>Limon, tuz ve sodanın doğal karışımı uzunca süredir bilinse de, henüz inovatif bir markalaşma ile pazara sunulmamış durumda.</a:t>
            </a:r>
          </a:p>
        </p:txBody>
      </p:sp>
      <p:sp>
        <p:nvSpPr>
          <p:cNvPr id="18" name="Freeform 18"/>
          <p:cNvSpPr/>
          <p:nvPr/>
        </p:nvSpPr>
        <p:spPr>
          <a:xfrm rot="7836710">
            <a:off x="15059548" y="7385604"/>
            <a:ext cx="6456905" cy="7027923"/>
          </a:xfrm>
          <a:custGeom>
            <a:avLst/>
            <a:gdLst/>
            <a:ahLst/>
            <a:cxnLst/>
            <a:rect l="l" t="t" r="r" b="b"/>
            <a:pathLst>
              <a:path w="6456905" h="7027923">
                <a:moveTo>
                  <a:pt x="0" y="0"/>
                </a:moveTo>
                <a:lnTo>
                  <a:pt x="6456904" y="0"/>
                </a:lnTo>
                <a:lnTo>
                  <a:pt x="6456904" y="7027923"/>
                </a:lnTo>
                <a:lnTo>
                  <a:pt x="0" y="7027923"/>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514525" y="907395"/>
            <a:ext cx="1308162" cy="431785"/>
          </a:xfrm>
          <a:prstGeom prst="rect">
            <a:avLst/>
          </a:prstGeom>
        </p:spPr>
        <p:txBody>
          <a:bodyPr lIns="0" tIns="0" rIns="0" bIns="0" rtlCol="0" anchor="t">
            <a:spAutoFit/>
          </a:bodyPr>
          <a:lstStyle/>
          <a:p>
            <a:pPr algn="l">
              <a:lnSpc>
                <a:spcPts val="3500"/>
              </a:lnSpc>
            </a:pPr>
            <a:r>
              <a:rPr lang="en-US" sz="2500" b="1">
                <a:solidFill>
                  <a:srgbClr val="2E2E2E"/>
                </a:solidFill>
                <a:latin typeface="Lato Bold"/>
                <a:ea typeface="Lato Bold"/>
                <a:cs typeface="Lato Bold"/>
                <a:sym typeface="Lato Bold"/>
              </a:rPr>
              <a:t>Problem</a:t>
            </a:r>
          </a:p>
        </p:txBody>
      </p:sp>
      <p:sp>
        <p:nvSpPr>
          <p:cNvPr id="20" name="TextBox 20"/>
          <p:cNvSpPr txBox="1"/>
          <p:nvPr/>
        </p:nvSpPr>
        <p:spPr>
          <a:xfrm>
            <a:off x="2186975" y="3152049"/>
            <a:ext cx="2601999" cy="2222523"/>
          </a:xfrm>
          <a:prstGeom prst="rect">
            <a:avLst/>
          </a:prstGeom>
        </p:spPr>
        <p:txBody>
          <a:bodyPr lIns="0" tIns="0" rIns="0" bIns="0" rtlCol="0" anchor="t">
            <a:spAutoFit/>
          </a:bodyPr>
          <a:lstStyle/>
          <a:p>
            <a:pPr algn="ctr">
              <a:lnSpc>
                <a:spcPts val="18198"/>
              </a:lnSpc>
            </a:pPr>
            <a:r>
              <a:rPr lang="en-US" sz="12999">
                <a:solidFill>
                  <a:srgbClr val="C86974"/>
                </a:solidFill>
                <a:latin typeface="Lato"/>
                <a:ea typeface="Lato"/>
                <a:cs typeface="Lato"/>
                <a:sym typeface="Lato"/>
              </a:rPr>
              <a:t>1</a:t>
            </a:r>
          </a:p>
        </p:txBody>
      </p:sp>
      <p:sp>
        <p:nvSpPr>
          <p:cNvPr id="21" name="TextBox 21"/>
          <p:cNvSpPr txBox="1"/>
          <p:nvPr/>
        </p:nvSpPr>
        <p:spPr>
          <a:xfrm>
            <a:off x="5989124" y="3152049"/>
            <a:ext cx="2602071" cy="2222523"/>
          </a:xfrm>
          <a:prstGeom prst="rect">
            <a:avLst/>
          </a:prstGeom>
        </p:spPr>
        <p:txBody>
          <a:bodyPr lIns="0" tIns="0" rIns="0" bIns="0" rtlCol="0" anchor="t">
            <a:spAutoFit/>
          </a:bodyPr>
          <a:lstStyle/>
          <a:p>
            <a:pPr algn="ctr">
              <a:lnSpc>
                <a:spcPts val="18198"/>
              </a:lnSpc>
            </a:pPr>
            <a:r>
              <a:rPr lang="en-US" sz="12999">
                <a:solidFill>
                  <a:srgbClr val="A18CB8"/>
                </a:solidFill>
                <a:latin typeface="Lato"/>
                <a:ea typeface="Lato"/>
                <a:cs typeface="Lato"/>
                <a:sym typeface="Lato"/>
              </a:rPr>
              <a:t>2</a:t>
            </a:r>
          </a:p>
        </p:txBody>
      </p:sp>
      <p:sp>
        <p:nvSpPr>
          <p:cNvPr id="22" name="TextBox 22"/>
          <p:cNvSpPr txBox="1"/>
          <p:nvPr/>
        </p:nvSpPr>
        <p:spPr>
          <a:xfrm>
            <a:off x="9792937" y="3152049"/>
            <a:ext cx="2602071" cy="2222523"/>
          </a:xfrm>
          <a:prstGeom prst="rect">
            <a:avLst/>
          </a:prstGeom>
        </p:spPr>
        <p:txBody>
          <a:bodyPr lIns="0" tIns="0" rIns="0" bIns="0" rtlCol="0" anchor="t">
            <a:spAutoFit/>
          </a:bodyPr>
          <a:lstStyle/>
          <a:p>
            <a:pPr algn="ctr">
              <a:lnSpc>
                <a:spcPts val="18198"/>
              </a:lnSpc>
            </a:pPr>
            <a:r>
              <a:rPr lang="en-US" sz="12999">
                <a:solidFill>
                  <a:srgbClr val="999174"/>
                </a:solidFill>
                <a:latin typeface="Lato"/>
                <a:ea typeface="Lato"/>
                <a:cs typeface="Lato"/>
                <a:sym typeface="Lato"/>
              </a:rPr>
              <a:t>3</a:t>
            </a:r>
          </a:p>
        </p:txBody>
      </p:sp>
      <p:sp>
        <p:nvSpPr>
          <p:cNvPr id="23" name="TextBox 23"/>
          <p:cNvSpPr txBox="1"/>
          <p:nvPr/>
        </p:nvSpPr>
        <p:spPr>
          <a:xfrm>
            <a:off x="13596751" y="3152049"/>
            <a:ext cx="2602071" cy="2222523"/>
          </a:xfrm>
          <a:prstGeom prst="rect">
            <a:avLst/>
          </a:prstGeom>
        </p:spPr>
        <p:txBody>
          <a:bodyPr lIns="0" tIns="0" rIns="0" bIns="0" rtlCol="0" anchor="t">
            <a:spAutoFit/>
          </a:bodyPr>
          <a:lstStyle/>
          <a:p>
            <a:pPr algn="ctr">
              <a:lnSpc>
                <a:spcPts val="18198"/>
              </a:lnSpc>
            </a:pPr>
            <a:r>
              <a:rPr lang="en-US" sz="12999">
                <a:solidFill>
                  <a:srgbClr val="2E2E2E"/>
                </a:solidFill>
                <a:latin typeface="Lato"/>
                <a:ea typeface="Lato"/>
                <a:cs typeface="Lato"/>
                <a:sym typeface="Lato"/>
              </a:rPr>
              <a:t>4</a:t>
            </a:r>
          </a:p>
        </p:txBody>
      </p:sp>
      <p:sp>
        <p:nvSpPr>
          <p:cNvPr id="24" name="TextBox 24"/>
          <p:cNvSpPr txBox="1"/>
          <p:nvPr/>
        </p:nvSpPr>
        <p:spPr>
          <a:xfrm>
            <a:off x="2471737" y="6061639"/>
            <a:ext cx="2032475" cy="464806"/>
          </a:xfrm>
          <a:prstGeom prst="rect">
            <a:avLst/>
          </a:prstGeom>
        </p:spPr>
        <p:txBody>
          <a:bodyPr lIns="0" tIns="0" rIns="0" bIns="0" rtlCol="0" anchor="t">
            <a:spAutoFit/>
          </a:bodyPr>
          <a:lstStyle/>
          <a:p>
            <a:pPr algn="ctr">
              <a:lnSpc>
                <a:spcPts val="3780"/>
              </a:lnSpc>
            </a:pPr>
            <a:r>
              <a:rPr lang="en-US" sz="2700" b="1">
                <a:solidFill>
                  <a:srgbClr val="C86974"/>
                </a:solidFill>
                <a:latin typeface="Lato Bold"/>
                <a:ea typeface="Lato Bold"/>
                <a:cs typeface="Lato Bold"/>
                <a:sym typeface="Lato Bold"/>
              </a:rPr>
              <a:t>Alternatif</a:t>
            </a:r>
          </a:p>
        </p:txBody>
      </p:sp>
      <p:sp>
        <p:nvSpPr>
          <p:cNvPr id="25" name="TextBox 25"/>
          <p:cNvSpPr txBox="1"/>
          <p:nvPr/>
        </p:nvSpPr>
        <p:spPr>
          <a:xfrm>
            <a:off x="6273922" y="6061639"/>
            <a:ext cx="2032475" cy="464806"/>
          </a:xfrm>
          <a:prstGeom prst="rect">
            <a:avLst/>
          </a:prstGeom>
        </p:spPr>
        <p:txBody>
          <a:bodyPr lIns="0" tIns="0" rIns="0" bIns="0" rtlCol="0" anchor="t">
            <a:spAutoFit/>
          </a:bodyPr>
          <a:lstStyle/>
          <a:p>
            <a:pPr algn="ctr">
              <a:lnSpc>
                <a:spcPts val="3780"/>
              </a:lnSpc>
            </a:pPr>
            <a:r>
              <a:rPr lang="en-US" sz="2700" b="1">
                <a:solidFill>
                  <a:srgbClr val="A18CB8"/>
                </a:solidFill>
                <a:latin typeface="Lato Bold"/>
                <a:ea typeface="Lato Bold"/>
                <a:cs typeface="Lato Bold"/>
                <a:sym typeface="Lato Bold"/>
              </a:rPr>
              <a:t>Tat Standartı</a:t>
            </a:r>
          </a:p>
        </p:txBody>
      </p:sp>
      <p:sp>
        <p:nvSpPr>
          <p:cNvPr id="26" name="TextBox 26"/>
          <p:cNvSpPr txBox="1"/>
          <p:nvPr/>
        </p:nvSpPr>
        <p:spPr>
          <a:xfrm>
            <a:off x="9792937" y="6061639"/>
            <a:ext cx="2602071" cy="464806"/>
          </a:xfrm>
          <a:prstGeom prst="rect">
            <a:avLst/>
          </a:prstGeom>
        </p:spPr>
        <p:txBody>
          <a:bodyPr lIns="0" tIns="0" rIns="0" bIns="0" rtlCol="0" anchor="t">
            <a:spAutoFit/>
          </a:bodyPr>
          <a:lstStyle/>
          <a:p>
            <a:pPr algn="ctr">
              <a:lnSpc>
                <a:spcPts val="3780"/>
              </a:lnSpc>
            </a:pPr>
            <a:r>
              <a:rPr lang="en-US" sz="2700" b="1">
                <a:solidFill>
                  <a:srgbClr val="999174"/>
                </a:solidFill>
                <a:latin typeface="Lato Bold"/>
                <a:ea typeface="Lato Bold"/>
                <a:cs typeface="Lato Bold"/>
                <a:sym typeface="Lato Bold"/>
              </a:rPr>
              <a:t>Sağlık</a:t>
            </a:r>
          </a:p>
        </p:txBody>
      </p:sp>
      <p:sp>
        <p:nvSpPr>
          <p:cNvPr id="27" name="TextBox 27"/>
          <p:cNvSpPr txBox="1"/>
          <p:nvPr/>
        </p:nvSpPr>
        <p:spPr>
          <a:xfrm>
            <a:off x="13596751" y="6061639"/>
            <a:ext cx="2602071" cy="464806"/>
          </a:xfrm>
          <a:prstGeom prst="rect">
            <a:avLst/>
          </a:prstGeom>
        </p:spPr>
        <p:txBody>
          <a:bodyPr lIns="0" tIns="0" rIns="0" bIns="0" rtlCol="0" anchor="t">
            <a:spAutoFit/>
          </a:bodyPr>
          <a:lstStyle/>
          <a:p>
            <a:pPr algn="ctr">
              <a:lnSpc>
                <a:spcPts val="3780"/>
              </a:lnSpc>
            </a:pPr>
            <a:r>
              <a:rPr lang="en-US" sz="2700" b="1" spc="-54">
                <a:solidFill>
                  <a:srgbClr val="2E2E2E"/>
                </a:solidFill>
                <a:latin typeface="Lato Bold"/>
                <a:ea typeface="Lato Bold"/>
                <a:cs typeface="Lato Bold"/>
                <a:sym typeface="Lato Bold"/>
              </a:rPr>
              <a:t>Ferahlık</a:t>
            </a:r>
          </a:p>
        </p:txBody>
      </p:sp>
      <p:sp>
        <p:nvSpPr>
          <p:cNvPr id="28" name="TextBox 28"/>
          <p:cNvSpPr txBox="1"/>
          <p:nvPr/>
        </p:nvSpPr>
        <p:spPr>
          <a:xfrm>
            <a:off x="9792937" y="6788699"/>
            <a:ext cx="2772280" cy="1974851"/>
          </a:xfrm>
          <a:prstGeom prst="rect">
            <a:avLst/>
          </a:prstGeom>
        </p:spPr>
        <p:txBody>
          <a:bodyPr lIns="0" tIns="0" rIns="0" bIns="0" rtlCol="0" anchor="t">
            <a:spAutoFit/>
          </a:bodyPr>
          <a:lstStyle/>
          <a:p>
            <a:pPr algn="ctr">
              <a:lnSpc>
                <a:spcPts val="3199"/>
              </a:lnSpc>
            </a:pPr>
            <a:r>
              <a:rPr lang="en-US" sz="1999">
                <a:solidFill>
                  <a:srgbClr val="4D4D4D"/>
                </a:solidFill>
                <a:latin typeface="Lato"/>
                <a:ea typeface="Lato"/>
                <a:cs typeface="Lato"/>
                <a:sym typeface="Lato"/>
              </a:rPr>
              <a:t>Gazlı içecekler ve enerji içecekleri fazla şeker ve katkı maddesi içerirken, doğal ve sağlıklı bir seçenek bulmak zor.</a:t>
            </a:r>
          </a:p>
        </p:txBody>
      </p:sp>
      <p:sp>
        <p:nvSpPr>
          <p:cNvPr id="29" name="TextBox 29"/>
          <p:cNvSpPr txBox="1"/>
          <p:nvPr/>
        </p:nvSpPr>
        <p:spPr>
          <a:xfrm>
            <a:off x="13596751" y="6788699"/>
            <a:ext cx="2772280" cy="1974851"/>
          </a:xfrm>
          <a:prstGeom prst="rect">
            <a:avLst/>
          </a:prstGeom>
        </p:spPr>
        <p:txBody>
          <a:bodyPr lIns="0" tIns="0" rIns="0" bIns="0" rtlCol="0" anchor="t">
            <a:spAutoFit/>
          </a:bodyPr>
          <a:lstStyle/>
          <a:p>
            <a:pPr algn="ctr">
              <a:lnSpc>
                <a:spcPts val="3199"/>
              </a:lnSpc>
            </a:pPr>
            <a:r>
              <a:rPr lang="en-US" sz="1999">
                <a:solidFill>
                  <a:srgbClr val="4D4D4D"/>
                </a:solidFill>
                <a:latin typeface="Lato"/>
                <a:ea typeface="Lato"/>
                <a:cs typeface="Lato"/>
                <a:sym typeface="Lato"/>
              </a:rPr>
              <a:t>Özellikle gençler ve çalışan kesim, yorgunluk ve susuzlukla mücadele ederken anında rahatlama arıyor.</a:t>
            </a:r>
          </a:p>
        </p:txBody>
      </p:sp>
      <p:sp>
        <p:nvSpPr>
          <p:cNvPr id="30" name="TextBox 30"/>
          <p:cNvSpPr txBox="1"/>
          <p:nvPr/>
        </p:nvSpPr>
        <p:spPr>
          <a:xfrm>
            <a:off x="6093141" y="6788699"/>
            <a:ext cx="2394038" cy="1974851"/>
          </a:xfrm>
          <a:prstGeom prst="rect">
            <a:avLst/>
          </a:prstGeom>
        </p:spPr>
        <p:txBody>
          <a:bodyPr lIns="0" tIns="0" rIns="0" bIns="0" rtlCol="0" anchor="t">
            <a:spAutoFit/>
          </a:bodyPr>
          <a:lstStyle/>
          <a:p>
            <a:pPr algn="ctr">
              <a:lnSpc>
                <a:spcPts val="3199"/>
              </a:lnSpc>
            </a:pPr>
            <a:r>
              <a:rPr lang="en-US" sz="1999">
                <a:solidFill>
                  <a:srgbClr val="4D4D4D"/>
                </a:solidFill>
                <a:latin typeface="Lato"/>
                <a:ea typeface="Lato"/>
                <a:cs typeface="Lato"/>
                <a:sym typeface="Lato"/>
              </a:rPr>
              <a:t>Bir çok yerde yapılmasına rağmen henüz ortak bir formülü bulunmamakta.</a:t>
            </a:r>
          </a:p>
        </p:txBody>
      </p:sp>
      <p:sp>
        <p:nvSpPr>
          <p:cNvPr id="31" name="TextBox 31"/>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32" name="Freeform 32"/>
          <p:cNvSpPr/>
          <p:nvPr/>
        </p:nvSpPr>
        <p:spPr>
          <a:xfrm>
            <a:off x="15862474" y="7985931"/>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4"/>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462066" y="1310461"/>
            <a:ext cx="11887302" cy="9671419"/>
          </a:xfrm>
          <a:prstGeom prst="rect">
            <a:avLst/>
          </a:prstGeom>
        </p:spPr>
      </p:pic>
      <p:sp>
        <p:nvSpPr>
          <p:cNvPr id="3" name="TextBox 3"/>
          <p:cNvSpPr txBox="1"/>
          <p:nvPr/>
        </p:nvSpPr>
        <p:spPr>
          <a:xfrm>
            <a:off x="3619034" y="729397"/>
            <a:ext cx="11049933" cy="927100"/>
          </a:xfrm>
          <a:prstGeom prst="rect">
            <a:avLst/>
          </a:prstGeom>
        </p:spPr>
        <p:txBody>
          <a:bodyPr lIns="0" tIns="0" rIns="0" bIns="0" rtlCol="0" anchor="t">
            <a:spAutoFit/>
          </a:bodyPr>
          <a:lstStyle/>
          <a:p>
            <a:pPr algn="ctr">
              <a:lnSpc>
                <a:spcPts val="7699"/>
              </a:lnSpc>
            </a:pPr>
            <a:r>
              <a:rPr lang="en-US" sz="5499" b="1">
                <a:solidFill>
                  <a:srgbClr val="000000"/>
                </a:solidFill>
                <a:latin typeface="Canva Sans Bold"/>
                <a:ea typeface="Canva Sans Bold"/>
                <a:cs typeface="Canva Sans Bold"/>
                <a:sym typeface="Canva Sans Bold"/>
              </a:rPr>
              <a:t>Mevcut Ortaklık Yapımız</a:t>
            </a:r>
          </a:p>
        </p:txBody>
      </p:sp>
      <p:sp>
        <p:nvSpPr>
          <p:cNvPr id="4" name="TextBox 4"/>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5" name="Freeform 5"/>
          <p:cNvSpPr/>
          <p:nvPr/>
        </p:nvSpPr>
        <p:spPr>
          <a:xfrm>
            <a:off x="16198079" y="8378349"/>
            <a:ext cx="3760043" cy="3817303"/>
          </a:xfrm>
          <a:custGeom>
            <a:avLst/>
            <a:gdLst/>
            <a:ahLst/>
            <a:cxnLst/>
            <a:rect l="l" t="t" r="r" b="b"/>
            <a:pathLst>
              <a:path w="3760043" h="3817303">
                <a:moveTo>
                  <a:pt x="0" y="0"/>
                </a:moveTo>
                <a:lnTo>
                  <a:pt x="3760043" y="0"/>
                </a:lnTo>
                <a:lnTo>
                  <a:pt x="3760043" y="3817302"/>
                </a:lnTo>
                <a:lnTo>
                  <a:pt x="0" y="3817302"/>
                </a:lnTo>
                <a:lnTo>
                  <a:pt x="0" y="0"/>
                </a:lnTo>
                <a:close/>
              </a:path>
            </a:pathLst>
          </a:custGeom>
          <a:blipFill>
            <a:blip r:embed="rId3"/>
            <a:stretch>
              <a:fillRect/>
            </a:stretch>
          </a:blipFill>
        </p:spPr>
      </p:sp>
      <p:sp>
        <p:nvSpPr>
          <p:cNvPr id="6" name="Freeform 6"/>
          <p:cNvSpPr/>
          <p:nvPr/>
        </p:nvSpPr>
        <p:spPr>
          <a:xfrm>
            <a:off x="-1880022" y="-1908651"/>
            <a:ext cx="3760043" cy="3817303"/>
          </a:xfrm>
          <a:custGeom>
            <a:avLst/>
            <a:gdLst/>
            <a:ahLst/>
            <a:cxnLst/>
            <a:rect l="l" t="t" r="r" b="b"/>
            <a:pathLst>
              <a:path w="3760043" h="3817303">
                <a:moveTo>
                  <a:pt x="0" y="0"/>
                </a:moveTo>
                <a:lnTo>
                  <a:pt x="3760044" y="0"/>
                </a:lnTo>
                <a:lnTo>
                  <a:pt x="3760044" y="3817302"/>
                </a:lnTo>
                <a:lnTo>
                  <a:pt x="0" y="3817302"/>
                </a:lnTo>
                <a:lnTo>
                  <a:pt x="0" y="0"/>
                </a:lnTo>
                <a:close/>
              </a:path>
            </a:pathLst>
          </a:custGeom>
          <a:blipFill>
            <a:blip r:embed="rId3"/>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8329" y="2113980"/>
            <a:ext cx="2878700" cy="6059040"/>
            <a:chOff x="0" y="0"/>
            <a:chExt cx="758176" cy="1595797"/>
          </a:xfrm>
        </p:grpSpPr>
        <p:sp>
          <p:nvSpPr>
            <p:cNvPr id="3" name="Freeform 3"/>
            <p:cNvSpPr/>
            <p:nvPr/>
          </p:nvSpPr>
          <p:spPr>
            <a:xfrm>
              <a:off x="0" y="0"/>
              <a:ext cx="758176" cy="1595797"/>
            </a:xfrm>
            <a:custGeom>
              <a:avLst/>
              <a:gdLst/>
              <a:ahLst/>
              <a:cxnLst/>
              <a:rect l="l" t="t" r="r" b="b"/>
              <a:pathLst>
                <a:path w="758176" h="1595797">
                  <a:moveTo>
                    <a:pt x="0" y="0"/>
                  </a:moveTo>
                  <a:lnTo>
                    <a:pt x="758176" y="0"/>
                  </a:lnTo>
                  <a:lnTo>
                    <a:pt x="758176" y="1595797"/>
                  </a:lnTo>
                  <a:lnTo>
                    <a:pt x="0" y="1595797"/>
                  </a:lnTo>
                  <a:close/>
                </a:path>
              </a:pathLst>
            </a:custGeom>
            <a:solidFill>
              <a:srgbClr val="F9ECB8"/>
            </a:solidFill>
          </p:spPr>
        </p:sp>
        <p:sp>
          <p:nvSpPr>
            <p:cNvPr id="4" name="TextBox 4"/>
            <p:cNvSpPr txBox="1"/>
            <p:nvPr/>
          </p:nvSpPr>
          <p:spPr>
            <a:xfrm>
              <a:off x="0" y="-38100"/>
              <a:ext cx="758176" cy="163389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946314" y="6038410"/>
            <a:ext cx="3357621" cy="316230"/>
          </a:xfrm>
          <a:prstGeom prst="rect">
            <a:avLst/>
          </a:prstGeom>
        </p:spPr>
        <p:txBody>
          <a:bodyPr lIns="0" tIns="0" rIns="0" bIns="0" rtlCol="0" anchor="t">
            <a:spAutoFit/>
          </a:bodyPr>
          <a:lstStyle/>
          <a:p>
            <a:pPr algn="l">
              <a:lnSpc>
                <a:spcPts val="2520"/>
              </a:lnSpc>
            </a:pPr>
            <a:r>
              <a:rPr lang="en-US" sz="1800">
                <a:solidFill>
                  <a:srgbClr val="504C44"/>
                </a:solidFill>
                <a:latin typeface="Lato"/>
                <a:ea typeface="Lato"/>
                <a:cs typeface="Lato"/>
                <a:sym typeface="Lato"/>
              </a:rPr>
              <a:t>destek@churchilla.com</a:t>
            </a:r>
          </a:p>
        </p:txBody>
      </p:sp>
      <p:sp>
        <p:nvSpPr>
          <p:cNvPr id="6" name="TextBox 6"/>
          <p:cNvSpPr txBox="1"/>
          <p:nvPr/>
        </p:nvSpPr>
        <p:spPr>
          <a:xfrm>
            <a:off x="4946314" y="6307015"/>
            <a:ext cx="3357621" cy="316230"/>
          </a:xfrm>
          <a:prstGeom prst="rect">
            <a:avLst/>
          </a:prstGeom>
        </p:spPr>
        <p:txBody>
          <a:bodyPr lIns="0" tIns="0" rIns="0" bIns="0" rtlCol="0" anchor="t">
            <a:spAutoFit/>
          </a:bodyPr>
          <a:lstStyle/>
          <a:p>
            <a:pPr algn="l">
              <a:lnSpc>
                <a:spcPts val="2520"/>
              </a:lnSpc>
            </a:pPr>
            <a:r>
              <a:rPr lang="en-US" sz="1800">
                <a:solidFill>
                  <a:srgbClr val="504C44"/>
                </a:solidFill>
                <a:latin typeface="Lato"/>
                <a:ea typeface="Lato"/>
                <a:cs typeface="Lato"/>
                <a:sym typeface="Lato"/>
              </a:rPr>
              <a:t>+90 216 456 34 23</a:t>
            </a:r>
          </a:p>
        </p:txBody>
      </p:sp>
      <p:sp>
        <p:nvSpPr>
          <p:cNvPr id="7" name="TextBox 7"/>
          <p:cNvSpPr txBox="1"/>
          <p:nvPr/>
        </p:nvSpPr>
        <p:spPr>
          <a:xfrm>
            <a:off x="4946314" y="6866248"/>
            <a:ext cx="4946228" cy="349250"/>
          </a:xfrm>
          <a:prstGeom prst="rect">
            <a:avLst/>
          </a:prstGeom>
        </p:spPr>
        <p:txBody>
          <a:bodyPr lIns="0" tIns="0" rIns="0" bIns="0" rtlCol="0" anchor="t">
            <a:spAutoFit/>
          </a:bodyPr>
          <a:lstStyle/>
          <a:p>
            <a:pPr algn="l">
              <a:lnSpc>
                <a:spcPts val="2800"/>
              </a:lnSpc>
            </a:pPr>
            <a:r>
              <a:rPr lang="en-US" sz="2000" b="1">
                <a:solidFill>
                  <a:srgbClr val="504C44"/>
                </a:solidFill>
                <a:latin typeface="Lato Bold"/>
                <a:ea typeface="Lato Bold"/>
                <a:cs typeface="Lato Bold"/>
                <a:sym typeface="Lato Bold"/>
              </a:rPr>
              <a:t>İstanbul, Türkiye</a:t>
            </a:r>
          </a:p>
        </p:txBody>
      </p:sp>
      <p:sp>
        <p:nvSpPr>
          <p:cNvPr id="8" name="TextBox 8"/>
          <p:cNvSpPr txBox="1"/>
          <p:nvPr/>
        </p:nvSpPr>
        <p:spPr>
          <a:xfrm>
            <a:off x="873690" y="9191625"/>
            <a:ext cx="2850396" cy="490841"/>
          </a:xfrm>
          <a:prstGeom prst="rect">
            <a:avLst/>
          </a:prstGeom>
        </p:spPr>
        <p:txBody>
          <a:bodyPr lIns="0" tIns="0" rIns="0" bIns="0" rtlCol="0" anchor="t">
            <a:spAutoFit/>
          </a:bodyPr>
          <a:lstStyle/>
          <a:p>
            <a:pPr algn="l">
              <a:lnSpc>
                <a:spcPts val="3920"/>
              </a:lnSpc>
            </a:pPr>
            <a:r>
              <a:rPr lang="en-US" sz="2800" b="1">
                <a:solidFill>
                  <a:srgbClr val="2E2E2E"/>
                </a:solidFill>
                <a:latin typeface="Lato Bold"/>
                <a:ea typeface="Lato Bold"/>
                <a:cs typeface="Lato Bold"/>
                <a:sym typeface="Lato Bold"/>
              </a:rPr>
              <a:t>Aralık 2024</a:t>
            </a:r>
          </a:p>
        </p:txBody>
      </p:sp>
      <p:sp>
        <p:nvSpPr>
          <p:cNvPr id="9" name="Freeform 9"/>
          <p:cNvSpPr/>
          <p:nvPr/>
        </p:nvSpPr>
        <p:spPr>
          <a:xfrm>
            <a:off x="15864465" y="7957356"/>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10" name="TextBox 10"/>
          <p:cNvSpPr txBox="1"/>
          <p:nvPr/>
        </p:nvSpPr>
        <p:spPr>
          <a:xfrm>
            <a:off x="3211662" y="3622234"/>
            <a:ext cx="9285138" cy="1812035"/>
          </a:xfrm>
          <a:prstGeom prst="rect">
            <a:avLst/>
          </a:prstGeom>
        </p:spPr>
        <p:txBody>
          <a:bodyPr wrap="square" lIns="0" tIns="0" rIns="0" bIns="0" rtlCol="0" anchor="t">
            <a:spAutoFit/>
          </a:bodyPr>
          <a:lstStyle/>
          <a:p>
            <a:pPr algn="ctr">
              <a:lnSpc>
                <a:spcPts val="15999"/>
              </a:lnSpc>
              <a:spcBef>
                <a:spcPct val="0"/>
              </a:spcBef>
            </a:pPr>
            <a:r>
              <a:rPr lang="en-US" sz="9999" b="1" dirty="0">
                <a:solidFill>
                  <a:srgbClr val="000000"/>
                </a:solidFill>
                <a:latin typeface="Lato Bold"/>
                <a:ea typeface="Lato Bold"/>
                <a:cs typeface="Lato Bold"/>
                <a:sym typeface="Lato Bold"/>
              </a:rPr>
              <a:t>TEŞEKKÜRLER</a:t>
            </a:r>
          </a:p>
        </p:txBody>
      </p:sp>
      <p:sp>
        <p:nvSpPr>
          <p:cNvPr id="11" name="TextBox 11"/>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2303726"/>
            <a:chOff x="0" y="0"/>
            <a:chExt cx="615562" cy="606743"/>
          </a:xfrm>
        </p:grpSpPr>
        <p:sp>
          <p:nvSpPr>
            <p:cNvPr id="3" name="Freeform 3"/>
            <p:cNvSpPr/>
            <p:nvPr/>
          </p:nvSpPr>
          <p:spPr>
            <a:xfrm>
              <a:off x="0" y="0"/>
              <a:ext cx="615562" cy="606743"/>
            </a:xfrm>
            <a:custGeom>
              <a:avLst/>
              <a:gdLst/>
              <a:ahLst/>
              <a:cxnLst/>
              <a:rect l="l" t="t" r="r" b="b"/>
              <a:pathLst>
                <a:path w="615562" h="606743">
                  <a:moveTo>
                    <a:pt x="0" y="0"/>
                  </a:moveTo>
                  <a:lnTo>
                    <a:pt x="615562" y="0"/>
                  </a:lnTo>
                  <a:lnTo>
                    <a:pt x="615562" y="606743"/>
                  </a:lnTo>
                  <a:lnTo>
                    <a:pt x="0" y="606743"/>
                  </a:lnTo>
                  <a:close/>
                </a:path>
              </a:pathLst>
            </a:custGeom>
            <a:solidFill>
              <a:srgbClr val="F9ECB8"/>
            </a:solidFill>
          </p:spPr>
        </p:sp>
        <p:sp>
          <p:nvSpPr>
            <p:cNvPr id="4" name="TextBox 4"/>
            <p:cNvSpPr txBox="1"/>
            <p:nvPr/>
          </p:nvSpPr>
          <p:spPr>
            <a:xfrm>
              <a:off x="0" y="-38100"/>
              <a:ext cx="615562" cy="6448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877447" y="7985931"/>
            <a:ext cx="4533107" cy="4602139"/>
          </a:xfrm>
          <a:custGeom>
            <a:avLst/>
            <a:gdLst/>
            <a:ahLst/>
            <a:cxnLst/>
            <a:rect l="l" t="t" r="r" b="b"/>
            <a:pathLst>
              <a:path w="4533107" h="4602139">
                <a:moveTo>
                  <a:pt x="0" y="0"/>
                </a:moveTo>
                <a:lnTo>
                  <a:pt x="4533106" y="0"/>
                </a:lnTo>
                <a:lnTo>
                  <a:pt x="4533106" y="4602138"/>
                </a:lnTo>
                <a:lnTo>
                  <a:pt x="0" y="4602138"/>
                </a:lnTo>
                <a:lnTo>
                  <a:pt x="0" y="0"/>
                </a:lnTo>
                <a:close/>
              </a:path>
            </a:pathLst>
          </a:custGeom>
          <a:blipFill>
            <a:blip r:embed="rId2"/>
            <a:stretch>
              <a:fillRect/>
            </a:stretch>
          </a:blipFill>
        </p:spPr>
      </p:sp>
      <p:sp>
        <p:nvSpPr>
          <p:cNvPr id="6" name="TextBox 6"/>
          <p:cNvSpPr txBox="1"/>
          <p:nvPr/>
        </p:nvSpPr>
        <p:spPr>
          <a:xfrm>
            <a:off x="624546" y="907395"/>
            <a:ext cx="1088119" cy="431785"/>
          </a:xfrm>
          <a:prstGeom prst="rect">
            <a:avLst/>
          </a:prstGeom>
        </p:spPr>
        <p:txBody>
          <a:bodyPr lIns="0" tIns="0" rIns="0" bIns="0" rtlCol="0" anchor="t">
            <a:spAutoFit/>
          </a:bodyPr>
          <a:lstStyle/>
          <a:p>
            <a:pPr algn="l">
              <a:lnSpc>
                <a:spcPts val="3500"/>
              </a:lnSpc>
            </a:pPr>
            <a:r>
              <a:rPr lang="en-US" sz="2500" b="1">
                <a:solidFill>
                  <a:srgbClr val="2E2E2E"/>
                </a:solidFill>
                <a:latin typeface="Lato Bold"/>
                <a:ea typeface="Lato Bold"/>
                <a:cs typeface="Lato Bold"/>
                <a:sym typeface="Lato Bold"/>
              </a:rPr>
              <a:t>Çözüm</a:t>
            </a:r>
          </a:p>
        </p:txBody>
      </p:sp>
      <p:sp>
        <p:nvSpPr>
          <p:cNvPr id="7" name="TextBox 7"/>
          <p:cNvSpPr txBox="1"/>
          <p:nvPr/>
        </p:nvSpPr>
        <p:spPr>
          <a:xfrm>
            <a:off x="0" y="3330575"/>
            <a:ext cx="18288000" cy="3521075"/>
          </a:xfrm>
          <a:prstGeom prst="rect">
            <a:avLst/>
          </a:prstGeom>
        </p:spPr>
        <p:txBody>
          <a:bodyPr lIns="0" tIns="0" rIns="0" bIns="0" rtlCol="0" anchor="t">
            <a:spAutoFit/>
          </a:bodyPr>
          <a:lstStyle/>
          <a:p>
            <a:pPr algn="ctr">
              <a:lnSpc>
                <a:spcPts val="7000"/>
              </a:lnSpc>
            </a:pPr>
            <a:r>
              <a:rPr lang="en-US" sz="5000" b="1">
                <a:solidFill>
                  <a:srgbClr val="2E2E2E"/>
                </a:solidFill>
                <a:latin typeface="Canva Sans Bold"/>
                <a:ea typeface="Canva Sans Bold"/>
                <a:cs typeface="Canva Sans Bold"/>
                <a:sym typeface="Canva Sans Bold"/>
              </a:rPr>
              <a:t>Churchilla</a:t>
            </a:r>
            <a:r>
              <a:rPr lang="en-US" sz="5000">
                <a:solidFill>
                  <a:srgbClr val="2E2E2E"/>
                </a:solidFill>
                <a:latin typeface="Canva Sans"/>
                <a:ea typeface="Canva Sans"/>
                <a:cs typeface="Canva Sans"/>
                <a:sym typeface="Canva Sans"/>
              </a:rPr>
              <a:t>, Churchill içeceğini çevre dostu cam şişelerde hazırlayarak tüketicilere kolay ulaşılabilen pratik bir çözüm sunuyor.</a:t>
            </a:r>
          </a:p>
          <a:p>
            <a:pPr algn="ctr">
              <a:lnSpc>
                <a:spcPts val="7000"/>
              </a:lnSpc>
              <a:spcBef>
                <a:spcPct val="0"/>
              </a:spcBef>
            </a:pPr>
            <a:endParaRPr lang="en-US" sz="5000">
              <a:solidFill>
                <a:srgbClr val="2E2E2E"/>
              </a:solidFill>
              <a:latin typeface="Canva Sans"/>
              <a:ea typeface="Canva Sans"/>
              <a:cs typeface="Canva Sans"/>
              <a:sym typeface="Canva Sans"/>
            </a:endParaRPr>
          </a:p>
        </p:txBody>
      </p:sp>
      <p:sp>
        <p:nvSpPr>
          <p:cNvPr id="8" name="TextBox 8"/>
          <p:cNvSpPr txBox="1"/>
          <p:nvPr/>
        </p:nvSpPr>
        <p:spPr>
          <a:xfrm>
            <a:off x="0" y="9947275"/>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83469" y="2883659"/>
            <a:ext cx="641128" cy="641128"/>
          </a:xfrm>
          <a:custGeom>
            <a:avLst/>
            <a:gdLst/>
            <a:ahLst/>
            <a:cxnLst/>
            <a:rect l="l" t="t" r="r" b="b"/>
            <a:pathLst>
              <a:path w="641128" h="641128">
                <a:moveTo>
                  <a:pt x="0" y="0"/>
                </a:moveTo>
                <a:lnTo>
                  <a:pt x="641128" y="0"/>
                </a:lnTo>
                <a:lnTo>
                  <a:pt x="641128" y="641128"/>
                </a:lnTo>
                <a:lnTo>
                  <a:pt x="0" y="641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07375" y="7367366"/>
            <a:ext cx="618565" cy="618565"/>
          </a:xfrm>
          <a:custGeom>
            <a:avLst/>
            <a:gdLst/>
            <a:ahLst/>
            <a:cxnLst/>
            <a:rect l="l" t="t" r="r" b="b"/>
            <a:pathLst>
              <a:path w="618565" h="618565">
                <a:moveTo>
                  <a:pt x="0" y="0"/>
                </a:moveTo>
                <a:lnTo>
                  <a:pt x="618564" y="0"/>
                </a:lnTo>
                <a:lnTo>
                  <a:pt x="618564" y="618565"/>
                </a:lnTo>
                <a:lnTo>
                  <a:pt x="0" y="618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386746" y="5861397"/>
            <a:ext cx="639193" cy="639193"/>
          </a:xfrm>
          <a:custGeom>
            <a:avLst/>
            <a:gdLst/>
            <a:ahLst/>
            <a:cxnLst/>
            <a:rect l="l" t="t" r="r" b="b"/>
            <a:pathLst>
              <a:path w="639193" h="639193">
                <a:moveTo>
                  <a:pt x="0" y="0"/>
                </a:moveTo>
                <a:lnTo>
                  <a:pt x="639193" y="0"/>
                </a:lnTo>
                <a:lnTo>
                  <a:pt x="639193" y="639194"/>
                </a:lnTo>
                <a:lnTo>
                  <a:pt x="0" y="639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407375" y="4360048"/>
            <a:ext cx="634575" cy="634575"/>
          </a:xfrm>
          <a:custGeom>
            <a:avLst/>
            <a:gdLst/>
            <a:ahLst/>
            <a:cxnLst/>
            <a:rect l="l" t="t" r="r" b="b"/>
            <a:pathLst>
              <a:path w="634575" h="634575">
                <a:moveTo>
                  <a:pt x="0" y="0"/>
                </a:moveTo>
                <a:lnTo>
                  <a:pt x="634574" y="0"/>
                </a:lnTo>
                <a:lnTo>
                  <a:pt x="634574" y="634574"/>
                </a:lnTo>
                <a:lnTo>
                  <a:pt x="0" y="63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0"/>
            <a:ext cx="2337212" cy="2293134"/>
            <a:chOff x="0" y="0"/>
            <a:chExt cx="615562" cy="603953"/>
          </a:xfrm>
        </p:grpSpPr>
        <p:sp>
          <p:nvSpPr>
            <p:cNvPr id="7" name="Freeform 7"/>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8" name="TextBox 8"/>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59151" y="7322310"/>
            <a:ext cx="4760119" cy="596900"/>
          </a:xfrm>
          <a:prstGeom prst="rect">
            <a:avLst/>
          </a:prstGeom>
        </p:spPr>
        <p:txBody>
          <a:bodyPr wrap="square" lIns="0" tIns="0" rIns="0" bIns="0" rtlCol="0" anchor="t">
            <a:spAutoFit/>
          </a:bodyPr>
          <a:lstStyle/>
          <a:p>
            <a:pPr algn="ctr">
              <a:lnSpc>
                <a:spcPts val="4900"/>
              </a:lnSpc>
              <a:spcBef>
                <a:spcPct val="0"/>
              </a:spcBef>
            </a:pPr>
            <a:r>
              <a:rPr lang="en-US" sz="3500" dirty="0" err="1">
                <a:solidFill>
                  <a:srgbClr val="2E2E2E"/>
                </a:solidFill>
                <a:latin typeface="Canva Sans"/>
                <a:ea typeface="Canva Sans"/>
                <a:cs typeface="Canva Sans"/>
                <a:sym typeface="Canva Sans"/>
              </a:rPr>
              <a:t>Hızlı</a:t>
            </a:r>
            <a:r>
              <a:rPr lang="en-US" sz="3500" dirty="0">
                <a:solidFill>
                  <a:srgbClr val="2E2E2E"/>
                </a:solidFill>
                <a:latin typeface="Canva Sans"/>
                <a:ea typeface="Canva Sans"/>
                <a:cs typeface="Canva Sans"/>
                <a:sym typeface="Canva Sans"/>
              </a:rPr>
              <a:t> </a:t>
            </a:r>
            <a:r>
              <a:rPr lang="en-US" sz="3500" dirty="0" err="1">
                <a:solidFill>
                  <a:srgbClr val="2E2E2E"/>
                </a:solidFill>
                <a:latin typeface="Canva Sans"/>
                <a:ea typeface="Canva Sans"/>
                <a:cs typeface="Canva Sans"/>
                <a:sym typeface="Canva Sans"/>
              </a:rPr>
              <a:t>ve</a:t>
            </a:r>
            <a:r>
              <a:rPr lang="en-US" sz="3500" dirty="0">
                <a:solidFill>
                  <a:srgbClr val="2E2E2E"/>
                </a:solidFill>
                <a:latin typeface="Canva Sans"/>
                <a:ea typeface="Canva Sans"/>
                <a:cs typeface="Canva Sans"/>
                <a:sym typeface="Canva Sans"/>
              </a:rPr>
              <a:t> </a:t>
            </a:r>
            <a:r>
              <a:rPr lang="en-US" sz="3500" dirty="0" err="1">
                <a:solidFill>
                  <a:srgbClr val="2E2E2E"/>
                </a:solidFill>
                <a:latin typeface="Canva Sans"/>
                <a:ea typeface="Canva Sans"/>
                <a:cs typeface="Canva Sans"/>
                <a:sym typeface="Canva Sans"/>
              </a:rPr>
              <a:t>pratik</a:t>
            </a:r>
            <a:r>
              <a:rPr lang="en-US" sz="3500" dirty="0">
                <a:solidFill>
                  <a:srgbClr val="2E2E2E"/>
                </a:solidFill>
                <a:latin typeface="Canva Sans"/>
                <a:ea typeface="Canva Sans"/>
                <a:cs typeface="Canva Sans"/>
                <a:sym typeface="Canva Sans"/>
              </a:rPr>
              <a:t> </a:t>
            </a:r>
            <a:r>
              <a:rPr lang="en-US" sz="3500" dirty="0" err="1">
                <a:solidFill>
                  <a:srgbClr val="2E2E2E"/>
                </a:solidFill>
                <a:latin typeface="Canva Sans"/>
                <a:ea typeface="Canva Sans"/>
                <a:cs typeface="Canva Sans"/>
                <a:sym typeface="Canva Sans"/>
              </a:rPr>
              <a:t>tüketim</a:t>
            </a:r>
            <a:endParaRPr lang="en-US" sz="3500" dirty="0">
              <a:solidFill>
                <a:srgbClr val="2E2E2E"/>
              </a:solidFill>
              <a:latin typeface="Canva Sans"/>
              <a:ea typeface="Canva Sans"/>
              <a:cs typeface="Canva Sans"/>
              <a:sym typeface="Canva Sans"/>
            </a:endParaRPr>
          </a:p>
        </p:txBody>
      </p:sp>
      <p:sp>
        <p:nvSpPr>
          <p:cNvPr id="10" name="Freeform 10"/>
          <p:cNvSpPr/>
          <p:nvPr/>
        </p:nvSpPr>
        <p:spPr>
          <a:xfrm>
            <a:off x="15862474" y="7985931"/>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4"/>
            <a:stretch>
              <a:fillRect/>
            </a:stretch>
          </a:blipFill>
        </p:spPr>
      </p:sp>
      <p:sp>
        <p:nvSpPr>
          <p:cNvPr id="11" name="Freeform 11"/>
          <p:cNvSpPr/>
          <p:nvPr/>
        </p:nvSpPr>
        <p:spPr>
          <a:xfrm>
            <a:off x="2337212" y="503647"/>
            <a:ext cx="4661853" cy="8754653"/>
          </a:xfrm>
          <a:custGeom>
            <a:avLst/>
            <a:gdLst/>
            <a:ahLst/>
            <a:cxnLst/>
            <a:rect l="l" t="t" r="r" b="b"/>
            <a:pathLst>
              <a:path w="4661853" h="8754653">
                <a:moveTo>
                  <a:pt x="0" y="0"/>
                </a:moveTo>
                <a:lnTo>
                  <a:pt x="4661853" y="0"/>
                </a:lnTo>
                <a:lnTo>
                  <a:pt x="4661853" y="8754653"/>
                </a:lnTo>
                <a:lnTo>
                  <a:pt x="0" y="8754653"/>
                </a:lnTo>
                <a:lnTo>
                  <a:pt x="0" y="0"/>
                </a:lnTo>
                <a:close/>
              </a:path>
            </a:pathLst>
          </a:custGeom>
          <a:blipFill>
            <a:blip r:embed="rId5"/>
            <a:stretch>
              <a:fillRect/>
            </a:stretch>
          </a:blipFill>
        </p:spPr>
      </p:sp>
      <p:sp>
        <p:nvSpPr>
          <p:cNvPr id="12" name="TextBox 12"/>
          <p:cNvSpPr txBox="1"/>
          <p:nvPr/>
        </p:nvSpPr>
        <p:spPr>
          <a:xfrm>
            <a:off x="6088770" y="914400"/>
            <a:ext cx="11549972" cy="1917687"/>
          </a:xfrm>
          <a:prstGeom prst="rect">
            <a:avLst/>
          </a:prstGeom>
        </p:spPr>
        <p:txBody>
          <a:bodyPr lIns="0" tIns="0" rIns="0" bIns="0" rtlCol="0" anchor="t">
            <a:spAutoFit/>
          </a:bodyPr>
          <a:lstStyle/>
          <a:p>
            <a:pPr algn="l">
              <a:lnSpc>
                <a:spcPts val="7700"/>
              </a:lnSpc>
            </a:pPr>
            <a:r>
              <a:rPr lang="en-US" sz="5500" b="1" spc="-110">
                <a:solidFill>
                  <a:srgbClr val="2E2E2E"/>
                </a:solidFill>
                <a:latin typeface="Lato Bold"/>
                <a:ea typeface="Lato Bold"/>
                <a:cs typeface="Lato Bold"/>
                <a:sym typeface="Lato Bold"/>
              </a:rPr>
              <a:t>       Tuz ve Limon Aromalı Gazlı İçecek</a:t>
            </a:r>
          </a:p>
          <a:p>
            <a:pPr algn="l">
              <a:lnSpc>
                <a:spcPts val="7700"/>
              </a:lnSpc>
            </a:pPr>
            <a:endParaRPr lang="en-US" sz="5500" b="1" spc="-110">
              <a:solidFill>
                <a:srgbClr val="2E2E2E"/>
              </a:solidFill>
              <a:latin typeface="Lato Bold"/>
              <a:ea typeface="Lato Bold"/>
              <a:cs typeface="Lato Bold"/>
              <a:sym typeface="Lato Bold"/>
            </a:endParaRPr>
          </a:p>
        </p:txBody>
      </p:sp>
      <p:sp>
        <p:nvSpPr>
          <p:cNvPr id="13" name="TextBox 13"/>
          <p:cNvSpPr txBox="1"/>
          <p:nvPr/>
        </p:nvSpPr>
        <p:spPr>
          <a:xfrm>
            <a:off x="770049" y="902099"/>
            <a:ext cx="797115" cy="431785"/>
          </a:xfrm>
          <a:prstGeom prst="rect">
            <a:avLst/>
          </a:prstGeom>
        </p:spPr>
        <p:txBody>
          <a:bodyPr lIns="0" tIns="0" rIns="0" bIns="0" rtlCol="0" anchor="t">
            <a:spAutoFit/>
          </a:bodyPr>
          <a:lstStyle/>
          <a:p>
            <a:pPr algn="l">
              <a:lnSpc>
                <a:spcPts val="3500"/>
              </a:lnSpc>
            </a:pPr>
            <a:r>
              <a:rPr lang="en-US" sz="2500" b="1">
                <a:solidFill>
                  <a:srgbClr val="2E2E2E"/>
                </a:solidFill>
                <a:latin typeface="Lato Bold"/>
                <a:ea typeface="Lato Bold"/>
                <a:cs typeface="Lato Bold"/>
                <a:sym typeface="Lato Bold"/>
              </a:rPr>
              <a:t>Ürün</a:t>
            </a:r>
          </a:p>
        </p:txBody>
      </p:sp>
      <p:sp>
        <p:nvSpPr>
          <p:cNvPr id="14" name="TextBox 14"/>
          <p:cNvSpPr txBox="1"/>
          <p:nvPr/>
        </p:nvSpPr>
        <p:spPr>
          <a:xfrm>
            <a:off x="0" y="9967291"/>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15" name="TextBox 15"/>
          <p:cNvSpPr txBox="1"/>
          <p:nvPr/>
        </p:nvSpPr>
        <p:spPr>
          <a:xfrm>
            <a:off x="10259151" y="2826509"/>
            <a:ext cx="4760119" cy="587376"/>
          </a:xfrm>
          <a:prstGeom prst="rect">
            <a:avLst/>
          </a:prstGeom>
        </p:spPr>
        <p:txBody>
          <a:bodyPr lIns="0" tIns="0" rIns="0" bIns="0" rtlCol="0" anchor="t">
            <a:spAutoFit/>
          </a:bodyPr>
          <a:lstStyle/>
          <a:p>
            <a:pPr algn="ctr">
              <a:lnSpc>
                <a:spcPts val="4899"/>
              </a:lnSpc>
              <a:spcBef>
                <a:spcPct val="0"/>
              </a:spcBef>
            </a:pPr>
            <a:r>
              <a:rPr lang="en-US" sz="3499">
                <a:solidFill>
                  <a:srgbClr val="2E2E2E"/>
                </a:solidFill>
                <a:latin typeface="Canva Sans"/>
                <a:ea typeface="Canva Sans"/>
                <a:cs typeface="Canva Sans"/>
                <a:sym typeface="Canva Sans"/>
              </a:rPr>
              <a:t>Doğal ve katkısız içerik</a:t>
            </a:r>
          </a:p>
        </p:txBody>
      </p:sp>
      <p:sp>
        <p:nvSpPr>
          <p:cNvPr id="16" name="TextBox 16"/>
          <p:cNvSpPr txBox="1"/>
          <p:nvPr/>
        </p:nvSpPr>
        <p:spPr>
          <a:xfrm>
            <a:off x="10225896" y="5820535"/>
            <a:ext cx="4664092" cy="596900"/>
          </a:xfrm>
          <a:prstGeom prst="rect">
            <a:avLst/>
          </a:prstGeom>
        </p:spPr>
        <p:txBody>
          <a:bodyPr lIns="0" tIns="0" rIns="0" bIns="0" rtlCol="0" anchor="t">
            <a:spAutoFit/>
          </a:bodyPr>
          <a:lstStyle/>
          <a:p>
            <a:pPr algn="ctr">
              <a:lnSpc>
                <a:spcPts val="4900"/>
              </a:lnSpc>
              <a:spcBef>
                <a:spcPct val="0"/>
              </a:spcBef>
            </a:pPr>
            <a:r>
              <a:rPr lang="en-US" sz="3500">
                <a:solidFill>
                  <a:srgbClr val="2E2E2E"/>
                </a:solidFill>
                <a:latin typeface="Canva Sans"/>
                <a:ea typeface="Canva Sans"/>
                <a:cs typeface="Canva Sans"/>
                <a:sym typeface="Canva Sans"/>
              </a:rPr>
              <a:t>Sabit lezzet standartı</a:t>
            </a:r>
          </a:p>
        </p:txBody>
      </p:sp>
      <p:sp>
        <p:nvSpPr>
          <p:cNvPr id="17" name="TextBox 17"/>
          <p:cNvSpPr txBox="1"/>
          <p:nvPr/>
        </p:nvSpPr>
        <p:spPr>
          <a:xfrm>
            <a:off x="10259151" y="4318760"/>
            <a:ext cx="3635188" cy="596900"/>
          </a:xfrm>
          <a:prstGeom prst="rect">
            <a:avLst/>
          </a:prstGeom>
        </p:spPr>
        <p:txBody>
          <a:bodyPr lIns="0" tIns="0" rIns="0" bIns="0" rtlCol="0" anchor="t">
            <a:spAutoFit/>
          </a:bodyPr>
          <a:lstStyle/>
          <a:p>
            <a:pPr algn="ctr">
              <a:lnSpc>
                <a:spcPts val="4900"/>
              </a:lnSpc>
              <a:spcBef>
                <a:spcPct val="0"/>
              </a:spcBef>
            </a:pPr>
            <a:r>
              <a:rPr lang="en-US" sz="3500">
                <a:solidFill>
                  <a:srgbClr val="2E2E2E"/>
                </a:solidFill>
                <a:latin typeface="Canva Sans"/>
                <a:ea typeface="Canva Sans"/>
                <a:cs typeface="Canva Sans"/>
                <a:sym typeface="Canva Sans"/>
              </a:rPr>
              <a:t>Çevre dostu şişe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23905" y="5539170"/>
            <a:ext cx="2153055" cy="21530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7842964" y="923925"/>
            <a:ext cx="2602071" cy="936625"/>
          </a:xfrm>
          <a:prstGeom prst="rect">
            <a:avLst/>
          </a:prstGeom>
        </p:spPr>
        <p:txBody>
          <a:bodyPr lIns="0" tIns="0" rIns="0" bIns="0" rtlCol="0" anchor="t">
            <a:spAutoFit/>
          </a:bodyPr>
          <a:lstStyle/>
          <a:p>
            <a:pPr algn="ctr">
              <a:lnSpc>
                <a:spcPts val="7699"/>
              </a:lnSpc>
            </a:pPr>
            <a:r>
              <a:rPr lang="en-US" sz="5499" b="1" spc="-109">
                <a:solidFill>
                  <a:srgbClr val="2E2E2E"/>
                </a:solidFill>
                <a:latin typeface="Lato Bold"/>
                <a:ea typeface="Lato Bold"/>
                <a:cs typeface="Lato Bold"/>
                <a:sym typeface="Lato Bold"/>
              </a:rPr>
              <a:t>Pazar</a:t>
            </a:r>
          </a:p>
        </p:txBody>
      </p:sp>
      <p:sp>
        <p:nvSpPr>
          <p:cNvPr id="6" name="TextBox 6"/>
          <p:cNvSpPr txBox="1"/>
          <p:nvPr/>
        </p:nvSpPr>
        <p:spPr>
          <a:xfrm>
            <a:off x="9781579" y="3654950"/>
            <a:ext cx="7477721" cy="2492375"/>
          </a:xfrm>
          <a:prstGeom prst="rect">
            <a:avLst/>
          </a:prstGeom>
        </p:spPr>
        <p:txBody>
          <a:bodyPr lIns="0" tIns="0" rIns="0" bIns="0" rtlCol="0" anchor="t">
            <a:spAutoFit/>
          </a:bodyPr>
          <a:lstStyle/>
          <a:p>
            <a:pPr algn="l">
              <a:lnSpc>
                <a:spcPts val="3999"/>
              </a:lnSpc>
            </a:pPr>
            <a:r>
              <a:rPr lang="en-US" sz="2499">
                <a:solidFill>
                  <a:srgbClr val="2E2E2E"/>
                </a:solidFill>
                <a:latin typeface="Lato"/>
                <a:ea typeface="Lato"/>
                <a:cs typeface="Lato"/>
                <a:sym typeface="Lato"/>
              </a:rPr>
              <a:t>Tüketiciler, churchill içeceğine pratik ve hazır bir şekilde ulaşmak istiyor.  Doğal içerikli, ferahlatıcı ve erişilebilir fiyatlı yapımızla insanların sağlıklı içecek tercihi olmaya adayız.</a:t>
            </a:r>
          </a:p>
          <a:p>
            <a:pPr algn="l">
              <a:lnSpc>
                <a:spcPts val="3999"/>
              </a:lnSpc>
            </a:pPr>
            <a:endParaRPr lang="en-US" sz="2499">
              <a:solidFill>
                <a:srgbClr val="2E2E2E"/>
              </a:solidFill>
              <a:latin typeface="Lato"/>
              <a:ea typeface="Lato"/>
              <a:cs typeface="Lato"/>
              <a:sym typeface="Lato"/>
            </a:endParaRPr>
          </a:p>
        </p:txBody>
      </p:sp>
      <p:grpSp>
        <p:nvGrpSpPr>
          <p:cNvPr id="7" name="Group 7"/>
          <p:cNvGrpSpPr/>
          <p:nvPr/>
        </p:nvGrpSpPr>
        <p:grpSpPr>
          <a:xfrm>
            <a:off x="4900433" y="3717420"/>
            <a:ext cx="2852159" cy="285215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8383"/>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831780" y="2920951"/>
            <a:ext cx="3388872" cy="338887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D4D"/>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221738" y="4292172"/>
            <a:ext cx="2608957" cy="656590"/>
          </a:xfrm>
          <a:prstGeom prst="rect">
            <a:avLst/>
          </a:prstGeom>
        </p:spPr>
        <p:txBody>
          <a:bodyPr lIns="0" tIns="0" rIns="0" bIns="0" rtlCol="0" anchor="t">
            <a:spAutoFit/>
          </a:bodyPr>
          <a:lstStyle/>
          <a:p>
            <a:pPr algn="ctr">
              <a:lnSpc>
                <a:spcPts val="2659"/>
              </a:lnSpc>
            </a:pPr>
            <a:r>
              <a:rPr lang="en-US" sz="1899">
                <a:solidFill>
                  <a:srgbClr val="FFFFFF"/>
                </a:solidFill>
                <a:latin typeface="Canva Sans"/>
                <a:ea typeface="Canva Sans"/>
                <a:cs typeface="Canva Sans"/>
                <a:sym typeface="Canva Sans"/>
              </a:rPr>
              <a:t>Toplam(Global) Pazar: </a:t>
            </a:r>
          </a:p>
          <a:p>
            <a:pPr algn="ctr">
              <a:lnSpc>
                <a:spcPts val="2659"/>
              </a:lnSpc>
              <a:spcBef>
                <a:spcPct val="0"/>
              </a:spcBef>
            </a:pPr>
            <a:r>
              <a:rPr lang="en-US" sz="1899">
                <a:solidFill>
                  <a:srgbClr val="FFFFFF"/>
                </a:solidFill>
                <a:latin typeface="Canva Sans"/>
                <a:ea typeface="Canva Sans"/>
                <a:cs typeface="Canva Sans"/>
                <a:sym typeface="Canva Sans"/>
              </a:rPr>
              <a:t>500 milyar USD</a:t>
            </a:r>
          </a:p>
        </p:txBody>
      </p:sp>
      <p:sp>
        <p:nvSpPr>
          <p:cNvPr id="14" name="TextBox 14"/>
          <p:cNvSpPr txBox="1"/>
          <p:nvPr/>
        </p:nvSpPr>
        <p:spPr>
          <a:xfrm>
            <a:off x="5537955" y="4796155"/>
            <a:ext cx="1735485" cy="656590"/>
          </a:xfrm>
          <a:prstGeom prst="rect">
            <a:avLst/>
          </a:prstGeom>
        </p:spPr>
        <p:txBody>
          <a:bodyPr lIns="0" tIns="0" rIns="0" bIns="0" rtlCol="0" anchor="t">
            <a:spAutoFit/>
          </a:bodyPr>
          <a:lstStyle/>
          <a:p>
            <a:pPr algn="ctr">
              <a:lnSpc>
                <a:spcPts val="2659"/>
              </a:lnSpc>
            </a:pPr>
            <a:r>
              <a:rPr lang="en-US" sz="1899">
                <a:solidFill>
                  <a:srgbClr val="FFFFFF"/>
                </a:solidFill>
                <a:latin typeface="Canva Sans"/>
                <a:ea typeface="Canva Sans"/>
                <a:cs typeface="Canva Sans"/>
                <a:sym typeface="Canva Sans"/>
              </a:rPr>
              <a:t>Türkiye Pazarı: </a:t>
            </a:r>
          </a:p>
          <a:p>
            <a:pPr algn="ctr">
              <a:lnSpc>
                <a:spcPts val="2659"/>
              </a:lnSpc>
              <a:spcBef>
                <a:spcPct val="0"/>
              </a:spcBef>
            </a:pPr>
            <a:r>
              <a:rPr lang="en-US" sz="1899">
                <a:solidFill>
                  <a:srgbClr val="FFFFFF"/>
                </a:solidFill>
                <a:latin typeface="Canva Sans"/>
                <a:ea typeface="Canva Sans"/>
                <a:cs typeface="Canva Sans"/>
                <a:sym typeface="Canva Sans"/>
              </a:rPr>
              <a:t>2 milyar USD</a:t>
            </a:r>
          </a:p>
        </p:txBody>
      </p:sp>
      <p:sp>
        <p:nvSpPr>
          <p:cNvPr id="15" name="TextBox 15"/>
          <p:cNvSpPr txBox="1"/>
          <p:nvPr/>
        </p:nvSpPr>
        <p:spPr>
          <a:xfrm>
            <a:off x="3909356" y="6391283"/>
            <a:ext cx="1982155" cy="866197"/>
          </a:xfrm>
          <a:prstGeom prst="rect">
            <a:avLst/>
          </a:prstGeom>
        </p:spPr>
        <p:txBody>
          <a:bodyPr lIns="0" tIns="0" rIns="0" bIns="0" rtlCol="0" anchor="t">
            <a:spAutoFit/>
          </a:bodyPr>
          <a:lstStyle/>
          <a:p>
            <a:pPr algn="ctr">
              <a:lnSpc>
                <a:spcPts val="2314"/>
              </a:lnSpc>
            </a:pPr>
            <a:r>
              <a:rPr lang="en-US" sz="1652">
                <a:solidFill>
                  <a:srgbClr val="FFFFFF"/>
                </a:solidFill>
                <a:latin typeface="Canva Sans"/>
                <a:ea typeface="Canva Sans"/>
                <a:cs typeface="Canva Sans"/>
                <a:sym typeface="Canva Sans"/>
              </a:rPr>
              <a:t>İlk yıl ulaşılabilecek </a:t>
            </a:r>
          </a:p>
          <a:p>
            <a:pPr algn="ctr">
              <a:lnSpc>
                <a:spcPts val="2314"/>
              </a:lnSpc>
            </a:pPr>
            <a:r>
              <a:rPr lang="en-US" sz="1652">
                <a:solidFill>
                  <a:srgbClr val="FFFFFF"/>
                </a:solidFill>
                <a:latin typeface="Canva Sans"/>
                <a:ea typeface="Canva Sans"/>
                <a:cs typeface="Canva Sans"/>
                <a:sym typeface="Canva Sans"/>
              </a:rPr>
              <a:t>pazar:</a:t>
            </a:r>
          </a:p>
          <a:p>
            <a:pPr algn="ctr">
              <a:lnSpc>
                <a:spcPts val="2314"/>
              </a:lnSpc>
              <a:spcBef>
                <a:spcPct val="0"/>
              </a:spcBef>
            </a:pPr>
            <a:r>
              <a:rPr lang="en-US" sz="1652">
                <a:solidFill>
                  <a:srgbClr val="FFFFFF"/>
                </a:solidFill>
                <a:latin typeface="Canva Sans"/>
                <a:ea typeface="Canva Sans"/>
                <a:cs typeface="Canva Sans"/>
                <a:sym typeface="Canva Sans"/>
              </a:rPr>
              <a:t>6 milyon USD</a:t>
            </a:r>
          </a:p>
        </p:txBody>
      </p:sp>
      <p:sp>
        <p:nvSpPr>
          <p:cNvPr id="16" name="TextBox 16"/>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17" name="Freeform 17"/>
          <p:cNvSpPr/>
          <p:nvPr/>
        </p:nvSpPr>
        <p:spPr>
          <a:xfrm>
            <a:off x="15862474" y="7985931"/>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grpSp>
        <p:nvGrpSpPr>
          <p:cNvPr id="18" name="Group 18"/>
          <p:cNvGrpSpPr/>
          <p:nvPr/>
        </p:nvGrpSpPr>
        <p:grpSpPr>
          <a:xfrm>
            <a:off x="0" y="0"/>
            <a:ext cx="2337212" cy="2293134"/>
            <a:chOff x="0" y="0"/>
            <a:chExt cx="615562" cy="603953"/>
          </a:xfrm>
        </p:grpSpPr>
        <p:sp>
          <p:nvSpPr>
            <p:cNvPr id="19" name="Freeform 19"/>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20" name="TextBox 20"/>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9781579" y="2873326"/>
            <a:ext cx="5869335"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a:ea typeface="Canva Sans"/>
                <a:cs typeface="Canva Sans"/>
                <a:sym typeface="Canva Sans"/>
              </a:rPr>
              <a:t>Türkiye pazarının %3'ünü hedefliyoruz.</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62474" y="7985931"/>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grpSp>
        <p:nvGrpSpPr>
          <p:cNvPr id="3" name="Group 3"/>
          <p:cNvGrpSpPr/>
          <p:nvPr/>
        </p:nvGrpSpPr>
        <p:grpSpPr>
          <a:xfrm>
            <a:off x="0" y="0"/>
            <a:ext cx="2337212" cy="2293134"/>
            <a:chOff x="0" y="0"/>
            <a:chExt cx="615562" cy="603953"/>
          </a:xfrm>
        </p:grpSpPr>
        <p:sp>
          <p:nvSpPr>
            <p:cNvPr id="4" name="Freeform 4"/>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5" name="TextBox 5"/>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754369" y="2883659"/>
            <a:ext cx="641128" cy="641128"/>
          </a:xfrm>
          <a:custGeom>
            <a:avLst/>
            <a:gdLst/>
            <a:ahLst/>
            <a:cxnLst/>
            <a:rect l="l" t="t" r="r" b="b"/>
            <a:pathLst>
              <a:path w="641128" h="641128">
                <a:moveTo>
                  <a:pt x="0" y="0"/>
                </a:moveTo>
                <a:lnTo>
                  <a:pt x="641127" y="0"/>
                </a:lnTo>
                <a:lnTo>
                  <a:pt x="641127" y="641128"/>
                </a:lnTo>
                <a:lnTo>
                  <a:pt x="0" y="6411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778274" y="7367366"/>
            <a:ext cx="618565" cy="618565"/>
          </a:xfrm>
          <a:custGeom>
            <a:avLst/>
            <a:gdLst/>
            <a:ahLst/>
            <a:cxnLst/>
            <a:rect l="l" t="t" r="r" b="b"/>
            <a:pathLst>
              <a:path w="618565" h="618565">
                <a:moveTo>
                  <a:pt x="0" y="0"/>
                </a:moveTo>
                <a:lnTo>
                  <a:pt x="618564" y="0"/>
                </a:lnTo>
                <a:lnTo>
                  <a:pt x="618564" y="618565"/>
                </a:lnTo>
                <a:lnTo>
                  <a:pt x="0" y="6185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8757645" y="5861397"/>
            <a:ext cx="639193" cy="639193"/>
          </a:xfrm>
          <a:custGeom>
            <a:avLst/>
            <a:gdLst/>
            <a:ahLst/>
            <a:cxnLst/>
            <a:rect l="l" t="t" r="r" b="b"/>
            <a:pathLst>
              <a:path w="639193" h="639193">
                <a:moveTo>
                  <a:pt x="0" y="0"/>
                </a:moveTo>
                <a:lnTo>
                  <a:pt x="639193" y="0"/>
                </a:lnTo>
                <a:lnTo>
                  <a:pt x="639193" y="639194"/>
                </a:lnTo>
                <a:lnTo>
                  <a:pt x="0" y="639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8778274" y="4360048"/>
            <a:ext cx="634575" cy="634575"/>
          </a:xfrm>
          <a:custGeom>
            <a:avLst/>
            <a:gdLst/>
            <a:ahLst/>
            <a:cxnLst/>
            <a:rect l="l" t="t" r="r" b="b"/>
            <a:pathLst>
              <a:path w="634575" h="634575">
                <a:moveTo>
                  <a:pt x="0" y="0"/>
                </a:moveTo>
                <a:lnTo>
                  <a:pt x="634574" y="0"/>
                </a:lnTo>
                <a:lnTo>
                  <a:pt x="634574" y="634574"/>
                </a:lnTo>
                <a:lnTo>
                  <a:pt x="0" y="634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60131" y="3315368"/>
            <a:ext cx="5523303" cy="4438833"/>
          </a:xfrm>
          <a:custGeom>
            <a:avLst/>
            <a:gdLst/>
            <a:ahLst/>
            <a:cxnLst/>
            <a:rect l="l" t="t" r="r" b="b"/>
            <a:pathLst>
              <a:path w="5523303" h="4438833">
                <a:moveTo>
                  <a:pt x="0" y="0"/>
                </a:moveTo>
                <a:lnTo>
                  <a:pt x="5523303" y="0"/>
                </a:lnTo>
                <a:lnTo>
                  <a:pt x="5523303" y="4438834"/>
                </a:lnTo>
                <a:lnTo>
                  <a:pt x="0" y="4438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7326501" y="923925"/>
            <a:ext cx="3634998" cy="936625"/>
          </a:xfrm>
          <a:prstGeom prst="rect">
            <a:avLst/>
          </a:prstGeom>
        </p:spPr>
        <p:txBody>
          <a:bodyPr lIns="0" tIns="0" rIns="0" bIns="0" rtlCol="0" anchor="t">
            <a:spAutoFit/>
          </a:bodyPr>
          <a:lstStyle/>
          <a:p>
            <a:pPr algn="ctr">
              <a:lnSpc>
                <a:spcPts val="7699"/>
              </a:lnSpc>
            </a:pPr>
            <a:r>
              <a:rPr lang="en-US" sz="5499" b="1" spc="-109">
                <a:solidFill>
                  <a:srgbClr val="2E2E2E"/>
                </a:solidFill>
                <a:latin typeface="Lato Bold"/>
                <a:ea typeface="Lato Bold"/>
                <a:cs typeface="Lato Bold"/>
                <a:sym typeface="Lato Bold"/>
              </a:rPr>
              <a:t>Hedef Kitle</a:t>
            </a:r>
          </a:p>
        </p:txBody>
      </p:sp>
      <p:sp>
        <p:nvSpPr>
          <p:cNvPr id="12" name="TextBox 12"/>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
        <p:nvSpPr>
          <p:cNvPr id="13" name="TextBox 13"/>
          <p:cNvSpPr txBox="1"/>
          <p:nvPr/>
        </p:nvSpPr>
        <p:spPr>
          <a:xfrm>
            <a:off x="9777017" y="7344861"/>
            <a:ext cx="7259836" cy="596900"/>
          </a:xfrm>
          <a:prstGeom prst="rect">
            <a:avLst/>
          </a:prstGeom>
        </p:spPr>
        <p:txBody>
          <a:bodyPr lIns="0" tIns="0" rIns="0" bIns="0" rtlCol="0" anchor="t">
            <a:spAutoFit/>
          </a:bodyPr>
          <a:lstStyle/>
          <a:p>
            <a:pPr algn="ctr">
              <a:lnSpc>
                <a:spcPts val="4900"/>
              </a:lnSpc>
              <a:spcBef>
                <a:spcPct val="0"/>
              </a:spcBef>
            </a:pPr>
            <a:r>
              <a:rPr lang="en-US" sz="3500">
                <a:solidFill>
                  <a:srgbClr val="2E2E2E"/>
                </a:solidFill>
                <a:latin typeface="Canva Sans"/>
                <a:ea typeface="Canva Sans"/>
                <a:cs typeface="Canva Sans"/>
                <a:sym typeface="Canva Sans"/>
              </a:rPr>
              <a:t>Türkiye’nin gazlı içecek tüketicileri</a:t>
            </a:r>
          </a:p>
        </p:txBody>
      </p:sp>
      <p:sp>
        <p:nvSpPr>
          <p:cNvPr id="14" name="TextBox 14"/>
          <p:cNvSpPr txBox="1"/>
          <p:nvPr/>
        </p:nvSpPr>
        <p:spPr>
          <a:xfrm>
            <a:off x="9777016" y="5858731"/>
            <a:ext cx="7672783" cy="587376"/>
          </a:xfrm>
          <a:prstGeom prst="rect">
            <a:avLst/>
          </a:prstGeom>
        </p:spPr>
        <p:txBody>
          <a:bodyPr wrap="square" lIns="0" tIns="0" rIns="0" bIns="0" rtlCol="0" anchor="t">
            <a:spAutoFit/>
          </a:bodyPr>
          <a:lstStyle/>
          <a:p>
            <a:pPr algn="ctr">
              <a:lnSpc>
                <a:spcPts val="4899"/>
              </a:lnSpc>
              <a:spcBef>
                <a:spcPct val="0"/>
              </a:spcBef>
            </a:pPr>
            <a:r>
              <a:rPr lang="en-US" sz="3499" dirty="0" err="1">
                <a:solidFill>
                  <a:srgbClr val="2E2E2E"/>
                </a:solidFill>
                <a:latin typeface="Canva Sans"/>
                <a:ea typeface="Canva Sans"/>
                <a:cs typeface="Canva Sans"/>
                <a:sym typeface="Canva Sans"/>
              </a:rPr>
              <a:t>Sağlıklı</a:t>
            </a:r>
            <a:r>
              <a:rPr lang="en-US" sz="3499" dirty="0">
                <a:solidFill>
                  <a:srgbClr val="2E2E2E"/>
                </a:solidFill>
                <a:latin typeface="Canva Sans"/>
                <a:ea typeface="Canva Sans"/>
                <a:cs typeface="Canva Sans"/>
                <a:sym typeface="Canva Sans"/>
              </a:rPr>
              <a:t> </a:t>
            </a:r>
            <a:r>
              <a:rPr lang="en-US" sz="3499" dirty="0" err="1">
                <a:solidFill>
                  <a:srgbClr val="2E2E2E"/>
                </a:solidFill>
                <a:latin typeface="Canva Sans"/>
                <a:ea typeface="Canva Sans"/>
                <a:cs typeface="Canva Sans"/>
                <a:sym typeface="Canva Sans"/>
              </a:rPr>
              <a:t>yaşamı</a:t>
            </a:r>
            <a:r>
              <a:rPr lang="en-US" sz="3499" dirty="0">
                <a:solidFill>
                  <a:srgbClr val="2E2E2E"/>
                </a:solidFill>
                <a:latin typeface="Canva Sans"/>
                <a:ea typeface="Canva Sans"/>
                <a:cs typeface="Canva Sans"/>
                <a:sym typeface="Canva Sans"/>
              </a:rPr>
              <a:t> </a:t>
            </a:r>
            <a:r>
              <a:rPr lang="en-US" sz="3499" dirty="0" err="1">
                <a:solidFill>
                  <a:srgbClr val="2E2E2E"/>
                </a:solidFill>
                <a:latin typeface="Canva Sans"/>
                <a:ea typeface="Canva Sans"/>
                <a:cs typeface="Canva Sans"/>
                <a:sym typeface="Canva Sans"/>
              </a:rPr>
              <a:t>hedefleyen</a:t>
            </a:r>
            <a:r>
              <a:rPr lang="en-US" sz="3499" dirty="0">
                <a:solidFill>
                  <a:srgbClr val="2E2E2E"/>
                </a:solidFill>
                <a:latin typeface="Canva Sans"/>
                <a:ea typeface="Canva Sans"/>
                <a:cs typeface="Canva Sans"/>
                <a:sym typeface="Canva Sans"/>
              </a:rPr>
              <a:t> </a:t>
            </a:r>
            <a:r>
              <a:rPr lang="en-US" sz="3499" dirty="0" err="1">
                <a:solidFill>
                  <a:srgbClr val="2E2E2E"/>
                </a:solidFill>
                <a:latin typeface="Canva Sans"/>
                <a:ea typeface="Canva Sans"/>
                <a:cs typeface="Canva Sans"/>
                <a:sym typeface="Canva Sans"/>
              </a:rPr>
              <a:t>bireyler</a:t>
            </a:r>
            <a:endParaRPr lang="en-US" sz="3499" dirty="0">
              <a:solidFill>
                <a:srgbClr val="2E2E2E"/>
              </a:solidFill>
              <a:latin typeface="Canva Sans"/>
              <a:ea typeface="Canva Sans"/>
              <a:cs typeface="Canva Sans"/>
              <a:sym typeface="Canva Sans"/>
            </a:endParaRPr>
          </a:p>
        </p:txBody>
      </p:sp>
      <p:sp>
        <p:nvSpPr>
          <p:cNvPr id="15" name="TextBox 15"/>
          <p:cNvSpPr txBox="1"/>
          <p:nvPr/>
        </p:nvSpPr>
        <p:spPr>
          <a:xfrm>
            <a:off x="9596795" y="2983581"/>
            <a:ext cx="8532233" cy="596900"/>
          </a:xfrm>
          <a:prstGeom prst="rect">
            <a:avLst/>
          </a:prstGeom>
        </p:spPr>
        <p:txBody>
          <a:bodyPr lIns="0" tIns="0" rIns="0" bIns="0" rtlCol="0" anchor="t">
            <a:spAutoFit/>
          </a:bodyPr>
          <a:lstStyle/>
          <a:p>
            <a:pPr algn="ctr">
              <a:lnSpc>
                <a:spcPts val="4900"/>
              </a:lnSpc>
              <a:spcBef>
                <a:spcPct val="0"/>
              </a:spcBef>
            </a:pPr>
            <a:r>
              <a:rPr lang="en-US" sz="3500">
                <a:solidFill>
                  <a:srgbClr val="2E2E2E"/>
                </a:solidFill>
                <a:latin typeface="Canva Sans"/>
                <a:ea typeface="Canva Sans"/>
                <a:cs typeface="Canva Sans"/>
                <a:sym typeface="Canva Sans"/>
              </a:rPr>
              <a:t>Pratik içecek çözümü arayan tüketiciler</a:t>
            </a:r>
          </a:p>
        </p:txBody>
      </p:sp>
      <p:sp>
        <p:nvSpPr>
          <p:cNvPr id="16" name="TextBox 16"/>
          <p:cNvSpPr txBox="1"/>
          <p:nvPr/>
        </p:nvSpPr>
        <p:spPr>
          <a:xfrm>
            <a:off x="9771747" y="4345548"/>
            <a:ext cx="3635188" cy="596900"/>
          </a:xfrm>
          <a:prstGeom prst="rect">
            <a:avLst/>
          </a:prstGeom>
        </p:spPr>
        <p:txBody>
          <a:bodyPr lIns="0" tIns="0" rIns="0" bIns="0" rtlCol="0" anchor="t">
            <a:spAutoFit/>
          </a:bodyPr>
          <a:lstStyle/>
          <a:p>
            <a:pPr algn="ctr">
              <a:lnSpc>
                <a:spcPts val="4900"/>
              </a:lnSpc>
              <a:spcBef>
                <a:spcPct val="0"/>
              </a:spcBef>
            </a:pPr>
            <a:r>
              <a:rPr lang="en-US" sz="3500">
                <a:solidFill>
                  <a:srgbClr val="2E2E2E"/>
                </a:solidFill>
                <a:latin typeface="Canva Sans"/>
                <a:ea typeface="Canva Sans"/>
                <a:cs typeface="Canva Sans"/>
                <a:sym typeface="Canva Sans"/>
              </a:rPr>
              <a:t>Genç tüketiciler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1929" cy="2292112"/>
            <a:chOff x="0" y="0"/>
            <a:chExt cx="614171" cy="603684"/>
          </a:xfrm>
        </p:grpSpPr>
        <p:sp>
          <p:nvSpPr>
            <p:cNvPr id="3" name="Freeform 3"/>
            <p:cNvSpPr/>
            <p:nvPr/>
          </p:nvSpPr>
          <p:spPr>
            <a:xfrm>
              <a:off x="0" y="0"/>
              <a:ext cx="614171" cy="603684"/>
            </a:xfrm>
            <a:custGeom>
              <a:avLst/>
              <a:gdLst/>
              <a:ahLst/>
              <a:cxnLst/>
              <a:rect l="l" t="t" r="r" b="b"/>
              <a:pathLst>
                <a:path w="614171" h="603684">
                  <a:moveTo>
                    <a:pt x="0" y="0"/>
                  </a:moveTo>
                  <a:lnTo>
                    <a:pt x="614171" y="0"/>
                  </a:lnTo>
                  <a:lnTo>
                    <a:pt x="614171" y="603684"/>
                  </a:lnTo>
                  <a:lnTo>
                    <a:pt x="0" y="603684"/>
                  </a:lnTo>
                  <a:close/>
                </a:path>
              </a:pathLst>
            </a:custGeom>
            <a:solidFill>
              <a:srgbClr val="F9ECB8"/>
            </a:solidFill>
          </p:spPr>
        </p:sp>
        <p:sp>
          <p:nvSpPr>
            <p:cNvPr id="4" name="TextBox 4"/>
            <p:cNvSpPr txBox="1"/>
            <p:nvPr/>
          </p:nvSpPr>
          <p:spPr>
            <a:xfrm>
              <a:off x="0" y="-38100"/>
              <a:ext cx="614171" cy="64178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812955" y="3212013"/>
            <a:ext cx="3086100" cy="3086100"/>
            <a:chOff x="0" y="0"/>
            <a:chExt cx="4114800" cy="4114800"/>
          </a:xfrm>
        </p:grpSpPr>
        <p:grpSp>
          <p:nvGrpSpPr>
            <p:cNvPr id="6" name="Group 6"/>
            <p:cNvGrpSpPr/>
            <p:nvPr/>
          </p:nvGrpSpPr>
          <p:grpSpPr>
            <a:xfrm>
              <a:off x="0" y="0"/>
              <a:ext cx="4114800" cy="41148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txBody>
              <a:bodyPr/>
              <a:lstStyle/>
              <a:p>
                <a:endParaRPr lang="tr-TR" dirty="0"/>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08804" y="842575"/>
              <a:ext cx="3685381" cy="2236767"/>
            </a:xfrm>
            <a:prstGeom prst="rect">
              <a:avLst/>
            </a:prstGeom>
          </p:spPr>
          <p:txBody>
            <a:bodyPr wrap="square" lIns="0" tIns="0" rIns="0" bIns="0" rtlCol="0" anchor="t">
              <a:spAutoFit/>
            </a:bodyPr>
            <a:lstStyle/>
            <a:p>
              <a:pPr algn="ctr">
                <a:lnSpc>
                  <a:spcPts val="13999"/>
                </a:lnSpc>
                <a:spcBef>
                  <a:spcPct val="0"/>
                </a:spcBef>
              </a:pPr>
              <a:r>
                <a:rPr lang="en-US" sz="9999" dirty="0">
                  <a:solidFill>
                    <a:srgbClr val="2E2E2E"/>
                  </a:solidFill>
                  <a:latin typeface="Canva Sans"/>
                  <a:ea typeface="Canva Sans"/>
                  <a:cs typeface="Canva Sans"/>
                  <a:sym typeface="Canva Sans"/>
                </a:rPr>
                <a:t>B2</a:t>
              </a:r>
              <a:r>
                <a:rPr lang="tr-TR" sz="9999" dirty="0">
                  <a:solidFill>
                    <a:srgbClr val="2E2E2E"/>
                  </a:solidFill>
                  <a:latin typeface="Canva Sans"/>
                  <a:ea typeface="Canva Sans"/>
                  <a:cs typeface="Canva Sans"/>
                  <a:sym typeface="Canva Sans"/>
                </a:rPr>
                <a:t>B</a:t>
              </a:r>
              <a:endParaRPr lang="en-US" sz="9999" dirty="0">
                <a:solidFill>
                  <a:srgbClr val="2E2E2E"/>
                </a:solidFill>
                <a:latin typeface="Canva Sans"/>
                <a:ea typeface="Canva Sans"/>
                <a:cs typeface="Canva Sans"/>
                <a:sym typeface="Canva Sans"/>
              </a:endParaRPr>
            </a:p>
          </p:txBody>
        </p:sp>
      </p:grpSp>
      <p:grpSp>
        <p:nvGrpSpPr>
          <p:cNvPr id="10" name="Group 10"/>
          <p:cNvGrpSpPr/>
          <p:nvPr/>
        </p:nvGrpSpPr>
        <p:grpSpPr>
          <a:xfrm>
            <a:off x="10578126" y="3212013"/>
            <a:ext cx="3086100" cy="3086100"/>
            <a:chOff x="0" y="0"/>
            <a:chExt cx="4114800" cy="4114800"/>
          </a:xfrm>
        </p:grpSpPr>
        <p:grpSp>
          <p:nvGrpSpPr>
            <p:cNvPr id="11" name="Group 11"/>
            <p:cNvGrpSpPr/>
            <p:nvPr/>
          </p:nvGrpSpPr>
          <p:grpSpPr>
            <a:xfrm>
              <a:off x="0" y="0"/>
              <a:ext cx="4114800" cy="4114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txBody>
              <a:bodyPr/>
              <a:lstStyle/>
              <a:p>
                <a:endParaRPr lang="tr-TR" dirty="0"/>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46133" y="879589"/>
              <a:ext cx="3622533" cy="2236767"/>
            </a:xfrm>
            <a:prstGeom prst="rect">
              <a:avLst/>
            </a:prstGeom>
          </p:spPr>
          <p:txBody>
            <a:bodyPr wrap="square" lIns="0" tIns="0" rIns="0" bIns="0" rtlCol="0" anchor="t">
              <a:spAutoFit/>
            </a:bodyPr>
            <a:lstStyle/>
            <a:p>
              <a:pPr algn="ctr">
                <a:lnSpc>
                  <a:spcPts val="13999"/>
                </a:lnSpc>
                <a:spcBef>
                  <a:spcPct val="0"/>
                </a:spcBef>
              </a:pPr>
              <a:r>
                <a:rPr lang="en-US" sz="9999" dirty="0">
                  <a:solidFill>
                    <a:srgbClr val="2E2E2E"/>
                  </a:solidFill>
                  <a:latin typeface="Canva Sans"/>
                  <a:ea typeface="Canva Sans"/>
                  <a:cs typeface="Canva Sans"/>
                  <a:sym typeface="Canva Sans"/>
                </a:rPr>
                <a:t>B2C</a:t>
              </a:r>
            </a:p>
          </p:txBody>
        </p:sp>
      </p:grpSp>
      <p:sp>
        <p:nvSpPr>
          <p:cNvPr id="15" name="Freeform 15"/>
          <p:cNvSpPr/>
          <p:nvPr/>
        </p:nvSpPr>
        <p:spPr>
          <a:xfrm>
            <a:off x="15862474" y="7985931"/>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sp>
        <p:nvSpPr>
          <p:cNvPr id="16" name="TextBox 16"/>
          <p:cNvSpPr txBox="1"/>
          <p:nvPr/>
        </p:nvSpPr>
        <p:spPr>
          <a:xfrm>
            <a:off x="6479782" y="1022231"/>
            <a:ext cx="5328435" cy="1111250"/>
          </a:xfrm>
          <a:prstGeom prst="rect">
            <a:avLst/>
          </a:prstGeom>
        </p:spPr>
        <p:txBody>
          <a:bodyPr lIns="0" tIns="0" rIns="0" bIns="0" rtlCol="0" anchor="t">
            <a:spAutoFit/>
          </a:bodyPr>
          <a:lstStyle/>
          <a:p>
            <a:pPr algn="ctr">
              <a:lnSpc>
                <a:spcPts val="9100"/>
              </a:lnSpc>
              <a:spcBef>
                <a:spcPct val="0"/>
              </a:spcBef>
            </a:pPr>
            <a:r>
              <a:rPr lang="en-US" sz="6500" b="1">
                <a:solidFill>
                  <a:srgbClr val="2E2E2E"/>
                </a:solidFill>
                <a:latin typeface="Canva Sans Bold"/>
                <a:ea typeface="Canva Sans Bold"/>
                <a:cs typeface="Canva Sans Bold"/>
                <a:sym typeface="Canva Sans Bold"/>
              </a:rPr>
              <a:t>Gelir Modeli</a:t>
            </a:r>
          </a:p>
        </p:txBody>
      </p:sp>
      <p:sp>
        <p:nvSpPr>
          <p:cNvPr id="17" name="TextBox 17"/>
          <p:cNvSpPr txBox="1"/>
          <p:nvPr/>
        </p:nvSpPr>
        <p:spPr>
          <a:xfrm>
            <a:off x="5072982" y="7375038"/>
            <a:ext cx="2566045" cy="1934845"/>
          </a:xfrm>
          <a:prstGeom prst="rect">
            <a:avLst/>
          </a:prstGeom>
        </p:spPr>
        <p:txBody>
          <a:bodyPr lIns="0" tIns="0" rIns="0" bIns="0" rtlCol="0" anchor="t">
            <a:spAutoFit/>
          </a:bodyPr>
          <a:lstStyle/>
          <a:p>
            <a:pPr algn="ctr">
              <a:lnSpc>
                <a:spcPts val="3079"/>
              </a:lnSpc>
              <a:spcBef>
                <a:spcPct val="0"/>
              </a:spcBef>
            </a:pPr>
            <a:r>
              <a:rPr lang="en-US" sz="2199" b="1">
                <a:solidFill>
                  <a:srgbClr val="2E2E2E"/>
                </a:solidFill>
                <a:latin typeface="Canva Sans Bold"/>
                <a:ea typeface="Canva Sans Bold"/>
                <a:cs typeface="Canva Sans Bold"/>
                <a:sym typeface="Canva Sans Bold"/>
              </a:rPr>
              <a:t>Toplu satış kanalları üzerinden büyük hacimli satış hedefleniyor.</a:t>
            </a:r>
          </a:p>
        </p:txBody>
      </p:sp>
      <p:sp>
        <p:nvSpPr>
          <p:cNvPr id="18" name="TextBox 18"/>
          <p:cNvSpPr txBox="1"/>
          <p:nvPr/>
        </p:nvSpPr>
        <p:spPr>
          <a:xfrm>
            <a:off x="10633647" y="7375038"/>
            <a:ext cx="2975059" cy="2325370"/>
          </a:xfrm>
          <a:prstGeom prst="rect">
            <a:avLst/>
          </a:prstGeom>
        </p:spPr>
        <p:txBody>
          <a:bodyPr lIns="0" tIns="0" rIns="0" bIns="0" rtlCol="0" anchor="t">
            <a:spAutoFit/>
          </a:bodyPr>
          <a:lstStyle/>
          <a:p>
            <a:pPr algn="ctr">
              <a:lnSpc>
                <a:spcPts val="3079"/>
              </a:lnSpc>
              <a:spcBef>
                <a:spcPct val="0"/>
              </a:spcBef>
            </a:pPr>
            <a:r>
              <a:rPr lang="en-US" sz="2199" b="1">
                <a:solidFill>
                  <a:srgbClr val="2E2E2E"/>
                </a:solidFill>
                <a:latin typeface="Canva Sans Bold"/>
                <a:ea typeface="Canva Sans Bold"/>
                <a:cs typeface="Canva Sans Bold"/>
                <a:sym typeface="Canva Sans Bold"/>
              </a:rPr>
              <a:t>Son tüketiciye ulaşarak marka sadakati oluşturmak ve hızlı büyüme sağlamak hedefleniyor.</a:t>
            </a:r>
          </a:p>
        </p:txBody>
      </p:sp>
      <p:sp>
        <p:nvSpPr>
          <p:cNvPr id="19" name="TextBox 19"/>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2293134"/>
            <a:chOff x="0" y="0"/>
            <a:chExt cx="615562" cy="603953"/>
          </a:xfrm>
        </p:grpSpPr>
        <p:sp>
          <p:nvSpPr>
            <p:cNvPr id="3" name="Freeform 3"/>
            <p:cNvSpPr/>
            <p:nvPr/>
          </p:nvSpPr>
          <p:spPr>
            <a:xfrm>
              <a:off x="0" y="0"/>
              <a:ext cx="615562" cy="603953"/>
            </a:xfrm>
            <a:custGeom>
              <a:avLst/>
              <a:gdLst/>
              <a:ahLst/>
              <a:cxnLst/>
              <a:rect l="l" t="t" r="r" b="b"/>
              <a:pathLst>
                <a:path w="615562" h="603953">
                  <a:moveTo>
                    <a:pt x="0" y="0"/>
                  </a:moveTo>
                  <a:lnTo>
                    <a:pt x="615562" y="0"/>
                  </a:lnTo>
                  <a:lnTo>
                    <a:pt x="615562" y="603953"/>
                  </a:lnTo>
                  <a:lnTo>
                    <a:pt x="0" y="603953"/>
                  </a:lnTo>
                  <a:close/>
                </a:path>
              </a:pathLst>
            </a:custGeom>
            <a:solidFill>
              <a:srgbClr val="F9ECB8"/>
            </a:solidFill>
          </p:spPr>
        </p:sp>
        <p:sp>
          <p:nvSpPr>
            <p:cNvPr id="4" name="TextBox 4"/>
            <p:cNvSpPr txBox="1"/>
            <p:nvPr/>
          </p:nvSpPr>
          <p:spPr>
            <a:xfrm>
              <a:off x="0" y="-38100"/>
              <a:ext cx="615562" cy="6420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44672" y="-2301069"/>
            <a:ext cx="4533107" cy="4602139"/>
          </a:xfrm>
          <a:custGeom>
            <a:avLst/>
            <a:gdLst/>
            <a:ahLst/>
            <a:cxnLst/>
            <a:rect l="l" t="t" r="r" b="b"/>
            <a:pathLst>
              <a:path w="4533107" h="4602139">
                <a:moveTo>
                  <a:pt x="0" y="0"/>
                </a:moveTo>
                <a:lnTo>
                  <a:pt x="4533107" y="0"/>
                </a:lnTo>
                <a:lnTo>
                  <a:pt x="4533107" y="4602138"/>
                </a:lnTo>
                <a:lnTo>
                  <a:pt x="0" y="4602138"/>
                </a:lnTo>
                <a:lnTo>
                  <a:pt x="0" y="0"/>
                </a:lnTo>
                <a:close/>
              </a:path>
            </a:pathLst>
          </a:custGeom>
          <a:blipFill>
            <a:blip r:embed="rId2"/>
            <a:stretch>
              <a:fillRect/>
            </a:stretch>
          </a:blipFill>
        </p:spPr>
      </p:sp>
      <p:grpSp>
        <p:nvGrpSpPr>
          <p:cNvPr id="6" name="Group 6"/>
          <p:cNvGrpSpPr/>
          <p:nvPr/>
        </p:nvGrpSpPr>
        <p:grpSpPr>
          <a:xfrm>
            <a:off x="1239441" y="2723655"/>
            <a:ext cx="1924763" cy="1924763"/>
            <a:chOff x="-26900" y="-11308"/>
            <a:chExt cx="812800" cy="812800"/>
          </a:xfrm>
        </p:grpSpPr>
        <p:sp>
          <p:nvSpPr>
            <p:cNvPr id="7" name="Freeform 7"/>
            <p:cNvSpPr/>
            <p:nvPr/>
          </p:nvSpPr>
          <p:spPr>
            <a:xfrm>
              <a:off x="-26900" y="-11308"/>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8" name="TextBox 8"/>
            <p:cNvSpPr txBox="1"/>
            <p:nvPr/>
          </p:nvSpPr>
          <p:spPr>
            <a:xfrm>
              <a:off x="76200" y="38100"/>
              <a:ext cx="701715" cy="698500"/>
            </a:xfrm>
            <a:prstGeom prst="rect">
              <a:avLst/>
            </a:prstGeom>
          </p:spPr>
          <p:txBody>
            <a:bodyPr lIns="50800" tIns="50800" rIns="50800" bIns="50800" rtlCol="0" anchor="ctr"/>
            <a:lstStyle/>
            <a:p>
              <a:pPr algn="ctr">
                <a:lnSpc>
                  <a:spcPts val="2799"/>
                </a:lnSpc>
              </a:pPr>
              <a:r>
                <a:rPr lang="en-US" sz="1999" b="1" dirty="0" err="1">
                  <a:solidFill>
                    <a:srgbClr val="000000"/>
                  </a:solidFill>
                  <a:latin typeface="Canva Sans Bold"/>
                  <a:ea typeface="Canva Sans Bold"/>
                  <a:cs typeface="Canva Sans Bold"/>
                  <a:sym typeface="Canva Sans Bold"/>
                </a:rPr>
                <a:t>Tedarikçiler</a:t>
              </a:r>
              <a:endParaRPr lang="en-US" sz="1999" b="1" dirty="0">
                <a:solidFill>
                  <a:srgbClr val="000000"/>
                </a:solidFill>
                <a:latin typeface="Canva Sans Bold"/>
                <a:ea typeface="Canva Sans Bold"/>
                <a:cs typeface="Canva Sans Bold"/>
                <a:sym typeface="Canva Sans Bold"/>
              </a:endParaRPr>
            </a:p>
          </p:txBody>
        </p:sp>
      </p:grpSp>
      <p:grpSp>
        <p:nvGrpSpPr>
          <p:cNvPr id="9" name="Group 9"/>
          <p:cNvGrpSpPr/>
          <p:nvPr/>
        </p:nvGrpSpPr>
        <p:grpSpPr>
          <a:xfrm>
            <a:off x="4742380" y="2750433"/>
            <a:ext cx="1924763" cy="192476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Dağıtım Ortakları</a:t>
              </a:r>
            </a:p>
          </p:txBody>
        </p:sp>
      </p:grpSp>
      <p:grpSp>
        <p:nvGrpSpPr>
          <p:cNvPr id="12" name="Group 12"/>
          <p:cNvGrpSpPr/>
          <p:nvPr/>
        </p:nvGrpSpPr>
        <p:grpSpPr>
          <a:xfrm>
            <a:off x="8181618" y="2750433"/>
            <a:ext cx="1924763" cy="192476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Reklam ve Pazarlama Ortakları</a:t>
              </a:r>
            </a:p>
          </p:txBody>
        </p:sp>
      </p:grpSp>
      <p:grpSp>
        <p:nvGrpSpPr>
          <p:cNvPr id="15" name="Group 15"/>
          <p:cNvGrpSpPr/>
          <p:nvPr/>
        </p:nvGrpSpPr>
        <p:grpSpPr>
          <a:xfrm>
            <a:off x="11620857" y="2750433"/>
            <a:ext cx="1924763" cy="19247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Ekipman Sağlayıcılar</a:t>
              </a:r>
            </a:p>
          </p:txBody>
        </p:sp>
      </p:grpSp>
      <p:grpSp>
        <p:nvGrpSpPr>
          <p:cNvPr id="18" name="Group 18"/>
          <p:cNvGrpSpPr/>
          <p:nvPr/>
        </p:nvGrpSpPr>
        <p:grpSpPr>
          <a:xfrm>
            <a:off x="15060095" y="2750433"/>
            <a:ext cx="1924763" cy="192476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2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799"/>
                </a:lnSpc>
              </a:pPr>
              <a:r>
                <a:rPr lang="en-US" sz="1999" b="1">
                  <a:solidFill>
                    <a:srgbClr val="000000"/>
                  </a:solidFill>
                  <a:latin typeface="Canva Sans Bold"/>
                  <a:ea typeface="Canva Sans Bold"/>
                  <a:cs typeface="Canva Sans Bold"/>
                  <a:sym typeface="Canva Sans Bold"/>
                </a:rPr>
                <a:t>Lojistik İş Ortakları</a:t>
              </a:r>
            </a:p>
          </p:txBody>
        </p:sp>
      </p:grpSp>
      <p:sp>
        <p:nvSpPr>
          <p:cNvPr id="21" name="Freeform 21"/>
          <p:cNvSpPr/>
          <p:nvPr/>
        </p:nvSpPr>
        <p:spPr>
          <a:xfrm>
            <a:off x="816029" y="7114246"/>
            <a:ext cx="2483148" cy="1655432"/>
          </a:xfrm>
          <a:custGeom>
            <a:avLst/>
            <a:gdLst/>
            <a:ahLst/>
            <a:cxnLst/>
            <a:rect l="l" t="t" r="r" b="b"/>
            <a:pathLst>
              <a:path w="2483148" h="1655432">
                <a:moveTo>
                  <a:pt x="0" y="0"/>
                </a:moveTo>
                <a:lnTo>
                  <a:pt x="2483148" y="0"/>
                </a:lnTo>
                <a:lnTo>
                  <a:pt x="2483148" y="1655432"/>
                </a:lnTo>
                <a:lnTo>
                  <a:pt x="0" y="1655432"/>
                </a:lnTo>
                <a:lnTo>
                  <a:pt x="0" y="0"/>
                </a:lnTo>
                <a:close/>
              </a:path>
            </a:pathLst>
          </a:custGeom>
          <a:blipFill>
            <a:blip r:embed="rId3"/>
            <a:stretch>
              <a:fillRect/>
            </a:stretch>
          </a:blipFill>
        </p:spPr>
      </p:sp>
      <p:sp>
        <p:nvSpPr>
          <p:cNvPr id="22" name="Freeform 22"/>
          <p:cNvSpPr/>
          <p:nvPr/>
        </p:nvSpPr>
        <p:spPr>
          <a:xfrm>
            <a:off x="14893674" y="7712023"/>
            <a:ext cx="3117552" cy="459879"/>
          </a:xfrm>
          <a:custGeom>
            <a:avLst/>
            <a:gdLst/>
            <a:ahLst/>
            <a:cxnLst/>
            <a:rect l="l" t="t" r="r" b="b"/>
            <a:pathLst>
              <a:path w="3117552" h="459879">
                <a:moveTo>
                  <a:pt x="0" y="0"/>
                </a:moveTo>
                <a:lnTo>
                  <a:pt x="3117552" y="0"/>
                </a:lnTo>
                <a:lnTo>
                  <a:pt x="3117552" y="459879"/>
                </a:lnTo>
                <a:lnTo>
                  <a:pt x="0" y="459879"/>
                </a:lnTo>
                <a:lnTo>
                  <a:pt x="0" y="0"/>
                </a:lnTo>
                <a:close/>
              </a:path>
            </a:pathLst>
          </a:custGeom>
          <a:blipFill>
            <a:blip r:embed="rId4"/>
            <a:stretch>
              <a:fillRect/>
            </a:stretch>
          </a:blipFill>
        </p:spPr>
      </p:sp>
      <p:sp>
        <p:nvSpPr>
          <p:cNvPr id="23" name="Freeform 23"/>
          <p:cNvSpPr/>
          <p:nvPr/>
        </p:nvSpPr>
        <p:spPr>
          <a:xfrm>
            <a:off x="8626237" y="7237746"/>
            <a:ext cx="1602485" cy="2861580"/>
          </a:xfrm>
          <a:custGeom>
            <a:avLst/>
            <a:gdLst/>
            <a:ahLst/>
            <a:cxnLst/>
            <a:rect l="l" t="t" r="r" b="b"/>
            <a:pathLst>
              <a:path w="1602485" h="2861580">
                <a:moveTo>
                  <a:pt x="0" y="0"/>
                </a:moveTo>
                <a:lnTo>
                  <a:pt x="1602485" y="0"/>
                </a:lnTo>
                <a:lnTo>
                  <a:pt x="1602485" y="2861580"/>
                </a:lnTo>
                <a:lnTo>
                  <a:pt x="0" y="2861580"/>
                </a:lnTo>
                <a:lnTo>
                  <a:pt x="0" y="0"/>
                </a:lnTo>
                <a:close/>
              </a:path>
            </a:pathLst>
          </a:custGeom>
          <a:blipFill>
            <a:blip r:embed="rId5"/>
            <a:stretch>
              <a:fillRect/>
            </a:stretch>
          </a:blipFill>
        </p:spPr>
      </p:sp>
      <p:sp>
        <p:nvSpPr>
          <p:cNvPr id="24" name="Freeform 24"/>
          <p:cNvSpPr/>
          <p:nvPr/>
        </p:nvSpPr>
        <p:spPr>
          <a:xfrm>
            <a:off x="4308827" y="7536776"/>
            <a:ext cx="3786934" cy="810373"/>
          </a:xfrm>
          <a:custGeom>
            <a:avLst/>
            <a:gdLst/>
            <a:ahLst/>
            <a:cxnLst/>
            <a:rect l="l" t="t" r="r" b="b"/>
            <a:pathLst>
              <a:path w="3786934" h="810373">
                <a:moveTo>
                  <a:pt x="0" y="0"/>
                </a:moveTo>
                <a:lnTo>
                  <a:pt x="3786934" y="0"/>
                </a:lnTo>
                <a:lnTo>
                  <a:pt x="3786934" y="810373"/>
                </a:lnTo>
                <a:lnTo>
                  <a:pt x="0" y="810373"/>
                </a:lnTo>
                <a:lnTo>
                  <a:pt x="0" y="0"/>
                </a:lnTo>
                <a:close/>
              </a:path>
            </a:pathLst>
          </a:custGeom>
          <a:blipFill>
            <a:blip r:embed="rId6"/>
            <a:stretch>
              <a:fillRect/>
            </a:stretch>
          </a:blipFill>
        </p:spPr>
      </p:sp>
      <p:sp>
        <p:nvSpPr>
          <p:cNvPr id="25" name="Freeform 25"/>
          <p:cNvSpPr/>
          <p:nvPr/>
        </p:nvSpPr>
        <p:spPr>
          <a:xfrm>
            <a:off x="11234501" y="7412993"/>
            <a:ext cx="3190218" cy="1057939"/>
          </a:xfrm>
          <a:custGeom>
            <a:avLst/>
            <a:gdLst/>
            <a:ahLst/>
            <a:cxnLst/>
            <a:rect l="l" t="t" r="r" b="b"/>
            <a:pathLst>
              <a:path w="3190218" h="1057939">
                <a:moveTo>
                  <a:pt x="0" y="0"/>
                </a:moveTo>
                <a:lnTo>
                  <a:pt x="3190218" y="0"/>
                </a:lnTo>
                <a:lnTo>
                  <a:pt x="3190218" y="1057939"/>
                </a:lnTo>
                <a:lnTo>
                  <a:pt x="0" y="1057939"/>
                </a:lnTo>
                <a:lnTo>
                  <a:pt x="0" y="0"/>
                </a:lnTo>
                <a:close/>
              </a:path>
            </a:pathLst>
          </a:custGeom>
          <a:blipFill>
            <a:blip r:embed="rId7"/>
            <a:stretch>
              <a:fillRect/>
            </a:stretch>
          </a:blipFill>
        </p:spPr>
      </p:sp>
      <p:sp>
        <p:nvSpPr>
          <p:cNvPr id="26" name="TextBox 26"/>
          <p:cNvSpPr txBox="1"/>
          <p:nvPr/>
        </p:nvSpPr>
        <p:spPr>
          <a:xfrm>
            <a:off x="6853025" y="1032267"/>
            <a:ext cx="4581951" cy="946137"/>
          </a:xfrm>
          <a:prstGeom prst="rect">
            <a:avLst/>
          </a:prstGeom>
        </p:spPr>
        <p:txBody>
          <a:bodyPr lIns="0" tIns="0" rIns="0" bIns="0" rtlCol="0" anchor="t">
            <a:spAutoFit/>
          </a:bodyPr>
          <a:lstStyle/>
          <a:p>
            <a:pPr algn="ctr">
              <a:lnSpc>
                <a:spcPts val="7700"/>
              </a:lnSpc>
            </a:pPr>
            <a:r>
              <a:rPr lang="en-US" sz="5500" b="1" spc="-110">
                <a:solidFill>
                  <a:srgbClr val="2E2E2E"/>
                </a:solidFill>
                <a:latin typeface="Lato Bold"/>
                <a:ea typeface="Lato Bold"/>
                <a:cs typeface="Lato Bold"/>
                <a:sym typeface="Lato Bold"/>
              </a:rPr>
              <a:t>Kilit Ortaklar</a:t>
            </a:r>
          </a:p>
        </p:txBody>
      </p:sp>
      <p:sp>
        <p:nvSpPr>
          <p:cNvPr id="27" name="TextBox 27"/>
          <p:cNvSpPr txBox="1"/>
          <p:nvPr/>
        </p:nvSpPr>
        <p:spPr>
          <a:xfrm>
            <a:off x="554050" y="5692181"/>
            <a:ext cx="3560750" cy="339725"/>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2E2E2E"/>
                </a:solidFill>
                <a:latin typeface="Canva Sans Bold"/>
                <a:ea typeface="Canva Sans Bold"/>
                <a:cs typeface="Canva Sans Bold"/>
                <a:sym typeface="Canva Sans Bold"/>
              </a:rPr>
              <a:t>Limon </a:t>
            </a:r>
            <a:r>
              <a:rPr lang="en-US" sz="1999" b="1" dirty="0" err="1">
                <a:solidFill>
                  <a:srgbClr val="2E2E2E"/>
                </a:solidFill>
                <a:latin typeface="Canva Sans Bold"/>
                <a:ea typeface="Canva Sans Bold"/>
                <a:cs typeface="Canva Sans Bold"/>
                <a:sym typeface="Canva Sans Bold"/>
              </a:rPr>
              <a:t>ve</a:t>
            </a:r>
            <a:r>
              <a:rPr lang="en-US" sz="1999" b="1" dirty="0">
                <a:solidFill>
                  <a:srgbClr val="2E2E2E"/>
                </a:solidFill>
                <a:latin typeface="Canva Sans Bold"/>
                <a:ea typeface="Canva Sans Bold"/>
                <a:cs typeface="Canva Sans Bold"/>
                <a:sym typeface="Canva Sans Bold"/>
              </a:rPr>
              <a:t> Soda </a:t>
            </a:r>
            <a:r>
              <a:rPr lang="en-US" sz="1999" b="1" dirty="0" err="1">
                <a:solidFill>
                  <a:srgbClr val="2E2E2E"/>
                </a:solidFill>
                <a:latin typeface="Canva Sans Bold"/>
                <a:ea typeface="Canva Sans Bold"/>
                <a:cs typeface="Canva Sans Bold"/>
                <a:sym typeface="Canva Sans Bold"/>
              </a:rPr>
              <a:t>Tedarikçileri</a:t>
            </a:r>
            <a:endParaRPr lang="en-US" sz="1999" b="1" dirty="0">
              <a:solidFill>
                <a:srgbClr val="2E2E2E"/>
              </a:solidFill>
              <a:latin typeface="Canva Sans Bold"/>
              <a:ea typeface="Canva Sans Bold"/>
              <a:cs typeface="Canva Sans Bold"/>
              <a:sym typeface="Canva Sans Bold"/>
            </a:endParaRPr>
          </a:p>
        </p:txBody>
      </p:sp>
      <p:sp>
        <p:nvSpPr>
          <p:cNvPr id="28" name="TextBox 28"/>
          <p:cNvSpPr txBox="1"/>
          <p:nvPr/>
        </p:nvSpPr>
        <p:spPr>
          <a:xfrm>
            <a:off x="518479" y="6191967"/>
            <a:ext cx="2926069" cy="339725"/>
          </a:xfrm>
          <a:prstGeom prst="rect">
            <a:avLst/>
          </a:prstGeom>
        </p:spPr>
        <p:txBody>
          <a:bodyPr wrap="square"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Ambalaj Tedarikçileri</a:t>
            </a:r>
          </a:p>
        </p:txBody>
      </p:sp>
      <p:sp>
        <p:nvSpPr>
          <p:cNvPr id="29" name="TextBox 29"/>
          <p:cNvSpPr txBox="1"/>
          <p:nvPr/>
        </p:nvSpPr>
        <p:spPr>
          <a:xfrm>
            <a:off x="4679832" y="5692181"/>
            <a:ext cx="2406768" cy="339725"/>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2E2E2E"/>
                </a:solidFill>
                <a:latin typeface="Canva Sans Bold"/>
                <a:ea typeface="Canva Sans Bold"/>
                <a:cs typeface="Canva Sans Bold"/>
                <a:sym typeface="Canva Sans Bold"/>
              </a:rPr>
              <a:t>Market </a:t>
            </a:r>
            <a:r>
              <a:rPr lang="en-US" sz="1999" b="1" dirty="0" err="1">
                <a:solidFill>
                  <a:srgbClr val="2E2E2E"/>
                </a:solidFill>
                <a:latin typeface="Canva Sans Bold"/>
                <a:ea typeface="Canva Sans Bold"/>
                <a:cs typeface="Canva Sans Bold"/>
                <a:sym typeface="Canva Sans Bold"/>
              </a:rPr>
              <a:t>Zincirleri</a:t>
            </a:r>
            <a:endParaRPr lang="en-US" sz="1999" b="1" dirty="0">
              <a:solidFill>
                <a:srgbClr val="2E2E2E"/>
              </a:solidFill>
              <a:latin typeface="Canva Sans Bold"/>
              <a:ea typeface="Canva Sans Bold"/>
              <a:cs typeface="Canva Sans Bold"/>
              <a:sym typeface="Canva Sans Bold"/>
            </a:endParaRPr>
          </a:p>
        </p:txBody>
      </p:sp>
      <p:sp>
        <p:nvSpPr>
          <p:cNvPr id="30" name="TextBox 30"/>
          <p:cNvSpPr txBox="1"/>
          <p:nvPr/>
        </p:nvSpPr>
        <p:spPr>
          <a:xfrm>
            <a:off x="4679832" y="6191967"/>
            <a:ext cx="3168768" cy="339725"/>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2E2E2E"/>
                </a:solidFill>
                <a:latin typeface="Canva Sans Bold"/>
                <a:ea typeface="Canva Sans Bold"/>
                <a:cs typeface="Canva Sans Bold"/>
                <a:sym typeface="Canva Sans Bold"/>
              </a:rPr>
              <a:t>Online </a:t>
            </a:r>
            <a:r>
              <a:rPr lang="en-US" sz="1999" b="1" dirty="0" err="1">
                <a:solidFill>
                  <a:srgbClr val="2E2E2E"/>
                </a:solidFill>
                <a:latin typeface="Canva Sans Bold"/>
                <a:ea typeface="Canva Sans Bold"/>
                <a:cs typeface="Canva Sans Bold"/>
                <a:sym typeface="Canva Sans Bold"/>
              </a:rPr>
              <a:t>Satış</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Platformları</a:t>
            </a:r>
            <a:endParaRPr lang="en-US" sz="1999" b="1" dirty="0">
              <a:solidFill>
                <a:srgbClr val="2E2E2E"/>
              </a:solidFill>
              <a:latin typeface="Canva Sans Bold"/>
              <a:ea typeface="Canva Sans Bold"/>
              <a:cs typeface="Canva Sans Bold"/>
              <a:sym typeface="Canva Sans Bold"/>
            </a:endParaRPr>
          </a:p>
        </p:txBody>
      </p:sp>
      <p:sp>
        <p:nvSpPr>
          <p:cNvPr id="31" name="TextBox 31"/>
          <p:cNvSpPr txBox="1"/>
          <p:nvPr/>
        </p:nvSpPr>
        <p:spPr>
          <a:xfrm>
            <a:off x="8358752" y="5666781"/>
            <a:ext cx="1924763" cy="335476"/>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İnfluencerlar</a:t>
            </a:r>
            <a:endParaRPr lang="en-US" sz="1999" b="1" dirty="0">
              <a:solidFill>
                <a:srgbClr val="2E2E2E"/>
              </a:solidFill>
              <a:latin typeface="Canva Sans Bold"/>
              <a:ea typeface="Canva Sans Bold"/>
              <a:cs typeface="Canva Sans Bold"/>
              <a:sym typeface="Canva Sans Bold"/>
            </a:endParaRPr>
          </a:p>
        </p:txBody>
      </p:sp>
      <p:sp>
        <p:nvSpPr>
          <p:cNvPr id="32" name="TextBox 32"/>
          <p:cNvSpPr txBox="1"/>
          <p:nvPr/>
        </p:nvSpPr>
        <p:spPr>
          <a:xfrm>
            <a:off x="8447435" y="6141158"/>
            <a:ext cx="3037239" cy="339725"/>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Sosyal</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Medya</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Hesapları</a:t>
            </a:r>
            <a:endParaRPr lang="en-US" sz="1999" b="1" dirty="0">
              <a:solidFill>
                <a:srgbClr val="2E2E2E"/>
              </a:solidFill>
              <a:latin typeface="Canva Sans Bold"/>
              <a:ea typeface="Canva Sans Bold"/>
              <a:cs typeface="Canva Sans Bold"/>
              <a:sym typeface="Canva Sans Bold"/>
            </a:endParaRPr>
          </a:p>
        </p:txBody>
      </p:sp>
      <p:sp>
        <p:nvSpPr>
          <p:cNvPr id="33" name="TextBox 33"/>
          <p:cNvSpPr txBox="1"/>
          <p:nvPr/>
        </p:nvSpPr>
        <p:spPr>
          <a:xfrm>
            <a:off x="8345328" y="6658366"/>
            <a:ext cx="2498863" cy="335476"/>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Reklam</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Ajansları</a:t>
            </a:r>
            <a:endParaRPr lang="en-US" sz="1999" b="1" dirty="0">
              <a:solidFill>
                <a:srgbClr val="2E2E2E"/>
              </a:solidFill>
              <a:latin typeface="Canva Sans Bold"/>
              <a:ea typeface="Canva Sans Bold"/>
              <a:cs typeface="Canva Sans Bold"/>
              <a:sym typeface="Canva Sans Bold"/>
            </a:endParaRPr>
          </a:p>
        </p:txBody>
      </p:sp>
      <p:sp>
        <p:nvSpPr>
          <p:cNvPr id="34" name="TextBox 34"/>
          <p:cNvSpPr txBox="1"/>
          <p:nvPr/>
        </p:nvSpPr>
        <p:spPr>
          <a:xfrm>
            <a:off x="11341664" y="5666781"/>
            <a:ext cx="2907736" cy="692150"/>
          </a:xfrm>
          <a:prstGeom prst="rect">
            <a:avLst/>
          </a:prstGeom>
        </p:spPr>
        <p:txBody>
          <a:bodyPr wrap="square" lIns="0" tIns="0" rIns="0" bIns="0" rtlCol="0" anchor="t">
            <a:spAutoFit/>
          </a:bodyPr>
          <a:lstStyle/>
          <a:p>
            <a:pPr algn="ctr">
              <a:lnSpc>
                <a:spcPts val="2799"/>
              </a:lnSpc>
            </a:pPr>
            <a:r>
              <a:rPr lang="en-US" sz="1999" b="1" dirty="0" err="1">
                <a:solidFill>
                  <a:srgbClr val="2E2E2E"/>
                </a:solidFill>
                <a:latin typeface="Canva Sans Bold"/>
                <a:ea typeface="Canva Sans Bold"/>
                <a:cs typeface="Canva Sans Bold"/>
                <a:sym typeface="Canva Sans Bold"/>
              </a:rPr>
              <a:t>Şişeleme</a:t>
            </a:r>
            <a:r>
              <a:rPr lang="en-US" sz="1999" b="1" dirty="0">
                <a:solidFill>
                  <a:srgbClr val="2E2E2E"/>
                </a:solidFill>
                <a:latin typeface="Canva Sans Bold"/>
                <a:ea typeface="Canva Sans Bold"/>
                <a:cs typeface="Canva Sans Bold"/>
                <a:sym typeface="Canva Sans Bold"/>
              </a:rPr>
              <a:t> </a:t>
            </a:r>
            <a:r>
              <a:rPr lang="en-US" sz="1999" b="1" dirty="0" err="1">
                <a:solidFill>
                  <a:srgbClr val="2E2E2E"/>
                </a:solidFill>
                <a:latin typeface="Canva Sans Bold"/>
                <a:ea typeface="Canva Sans Bold"/>
                <a:cs typeface="Canva Sans Bold"/>
                <a:sym typeface="Canva Sans Bold"/>
              </a:rPr>
              <a:t>Makineleri</a:t>
            </a:r>
            <a:endParaRPr lang="en-US" sz="1999" b="1" dirty="0">
              <a:solidFill>
                <a:srgbClr val="2E2E2E"/>
              </a:solidFill>
              <a:latin typeface="Canva Sans Bold"/>
              <a:ea typeface="Canva Sans Bold"/>
              <a:cs typeface="Canva Sans Bold"/>
              <a:sym typeface="Canva Sans Bold"/>
            </a:endParaRPr>
          </a:p>
          <a:p>
            <a:pPr algn="ctr">
              <a:lnSpc>
                <a:spcPts val="2799"/>
              </a:lnSpc>
              <a:spcBef>
                <a:spcPct val="0"/>
              </a:spcBef>
            </a:pPr>
            <a:r>
              <a:rPr lang="en-US" sz="1999" b="1" dirty="0" err="1">
                <a:solidFill>
                  <a:srgbClr val="2E2E2E"/>
                </a:solidFill>
                <a:latin typeface="Canva Sans Bold"/>
                <a:ea typeface="Canva Sans Bold"/>
                <a:cs typeface="Canva Sans Bold"/>
                <a:sym typeface="Canva Sans Bold"/>
              </a:rPr>
              <a:t>Üreticileri</a:t>
            </a:r>
            <a:endParaRPr lang="en-US" sz="1999" b="1" dirty="0">
              <a:solidFill>
                <a:srgbClr val="2E2E2E"/>
              </a:solidFill>
              <a:latin typeface="Canva Sans Bold"/>
              <a:ea typeface="Canva Sans Bold"/>
              <a:cs typeface="Canva Sans Bold"/>
              <a:sym typeface="Canva Sans Bold"/>
            </a:endParaRPr>
          </a:p>
        </p:txBody>
      </p:sp>
      <p:sp>
        <p:nvSpPr>
          <p:cNvPr id="35" name="TextBox 35"/>
          <p:cNvSpPr txBox="1"/>
          <p:nvPr/>
        </p:nvSpPr>
        <p:spPr>
          <a:xfrm>
            <a:off x="15060095" y="5692181"/>
            <a:ext cx="2068711" cy="339725"/>
          </a:xfrm>
          <a:prstGeom prst="rect">
            <a:avLst/>
          </a:prstGeom>
        </p:spPr>
        <p:txBody>
          <a:bodyPr lIns="0" tIns="0" rIns="0" bIns="0" rtlCol="0" anchor="t">
            <a:spAutoFit/>
          </a:bodyPr>
          <a:lstStyle/>
          <a:p>
            <a:pPr algn="ctr">
              <a:lnSpc>
                <a:spcPts val="2799"/>
              </a:lnSpc>
              <a:spcBef>
                <a:spcPct val="0"/>
              </a:spcBef>
            </a:pPr>
            <a:r>
              <a:rPr lang="en-US" sz="1999" b="1">
                <a:solidFill>
                  <a:srgbClr val="2E2E2E"/>
                </a:solidFill>
                <a:latin typeface="Canva Sans Bold"/>
                <a:ea typeface="Canva Sans Bold"/>
                <a:cs typeface="Canva Sans Bold"/>
                <a:sym typeface="Canva Sans Bold"/>
              </a:rPr>
              <a:t>Lojistik Firmaları</a:t>
            </a:r>
          </a:p>
        </p:txBody>
      </p:sp>
      <p:sp>
        <p:nvSpPr>
          <p:cNvPr id="36" name="TextBox 36"/>
          <p:cNvSpPr txBox="1"/>
          <p:nvPr/>
        </p:nvSpPr>
        <p:spPr>
          <a:xfrm>
            <a:off x="4679831" y="6693617"/>
            <a:ext cx="1987311" cy="339725"/>
          </a:xfrm>
          <a:prstGeom prst="rect">
            <a:avLst/>
          </a:prstGeom>
        </p:spPr>
        <p:txBody>
          <a:bodyPr wrap="square" lIns="0" tIns="0" rIns="0" bIns="0" rtlCol="0" anchor="t">
            <a:spAutoFit/>
          </a:bodyPr>
          <a:lstStyle/>
          <a:p>
            <a:pPr algn="ctr">
              <a:lnSpc>
                <a:spcPts val="2799"/>
              </a:lnSpc>
              <a:spcBef>
                <a:spcPct val="0"/>
              </a:spcBef>
            </a:pPr>
            <a:r>
              <a:rPr lang="en-US" sz="1999" b="1" dirty="0">
                <a:solidFill>
                  <a:srgbClr val="2E2E2E"/>
                </a:solidFill>
                <a:latin typeface="Canva Sans Bold"/>
                <a:ea typeface="Canva Sans Bold"/>
                <a:cs typeface="Canva Sans Bold"/>
                <a:sym typeface="Canva Sans Bold"/>
              </a:rPr>
              <a:t>Kafe </a:t>
            </a:r>
            <a:r>
              <a:rPr lang="en-US" sz="1999" b="1" dirty="0" err="1">
                <a:solidFill>
                  <a:srgbClr val="2E2E2E"/>
                </a:solidFill>
                <a:latin typeface="Canva Sans Bold"/>
                <a:ea typeface="Canva Sans Bold"/>
                <a:cs typeface="Canva Sans Bold"/>
                <a:sym typeface="Canva Sans Bold"/>
              </a:rPr>
              <a:t>Zincirleri</a:t>
            </a:r>
            <a:endParaRPr lang="en-US" sz="1999" b="1" dirty="0">
              <a:solidFill>
                <a:srgbClr val="2E2E2E"/>
              </a:solidFill>
              <a:latin typeface="Canva Sans Bold"/>
              <a:ea typeface="Canva Sans Bold"/>
              <a:cs typeface="Canva Sans Bold"/>
              <a:sym typeface="Canva Sans Bold"/>
            </a:endParaRPr>
          </a:p>
        </p:txBody>
      </p:sp>
      <p:sp>
        <p:nvSpPr>
          <p:cNvPr id="37" name="TextBox 37"/>
          <p:cNvSpPr txBox="1"/>
          <p:nvPr/>
        </p:nvSpPr>
        <p:spPr>
          <a:xfrm>
            <a:off x="0" y="9932012"/>
            <a:ext cx="2478881" cy="339725"/>
          </a:xfrm>
          <a:prstGeom prst="rect">
            <a:avLst/>
          </a:prstGeom>
        </p:spPr>
        <p:txBody>
          <a:bodyPr lIns="0" tIns="0" rIns="0" bIns="0" rtlCol="0" anchor="t">
            <a:spAutoFit/>
          </a:bodyPr>
          <a:lstStyle/>
          <a:p>
            <a:pPr algn="ctr">
              <a:lnSpc>
                <a:spcPts val="2799"/>
              </a:lnSpc>
              <a:spcBef>
                <a:spcPct val="0"/>
              </a:spcBef>
            </a:pPr>
            <a:r>
              <a:rPr lang="en-US" sz="1999">
                <a:solidFill>
                  <a:srgbClr val="2E2E2E"/>
                </a:solidFill>
                <a:latin typeface="Canva Sans"/>
                <a:ea typeface="Canva Sans"/>
                <a:cs typeface="Canva Sans"/>
                <a:sym typeface="Canva Sans"/>
              </a:rPr>
              <a:t>www.churchilla.com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1398</Words>
  <Application>Microsoft Office PowerPoint</Application>
  <PresentationFormat>Özel</PresentationFormat>
  <Paragraphs>359</Paragraphs>
  <Slides>31</Slides>
  <Notes>0</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31</vt:i4>
      </vt:variant>
    </vt:vector>
  </HeadingPairs>
  <TitlesOfParts>
    <vt:vector size="42" baseType="lpstr">
      <vt:lpstr>Canva Sans Bold</vt:lpstr>
      <vt:lpstr>Calibri</vt:lpstr>
      <vt:lpstr>Lato</vt:lpstr>
      <vt:lpstr>Prompt</vt:lpstr>
      <vt:lpstr>Lato Bold</vt:lpstr>
      <vt:lpstr>Neue Machina</vt:lpstr>
      <vt:lpstr>Canva Sans</vt:lpstr>
      <vt:lpstr>Prompt Light</vt:lpstr>
      <vt:lpstr>Arial</vt:lpstr>
      <vt:lpstr>Josefin Sans 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Business Presentation</dc:title>
  <dc:creator>BERKE TEKÇE</dc:creator>
  <cp:lastModifiedBy>Zeynep Tek</cp:lastModifiedBy>
  <cp:revision>2</cp:revision>
  <dcterms:created xsi:type="dcterms:W3CDTF">2006-08-16T00:00:00Z</dcterms:created>
  <dcterms:modified xsi:type="dcterms:W3CDTF">2024-12-24T19:17:29Z</dcterms:modified>
  <dc:identifier>DAGZjkhq1yM</dc:identifier>
</cp:coreProperties>
</file>